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0" r:id="rId1"/>
  </p:sldMasterIdLst>
  <p:notesMasterIdLst>
    <p:notesMasterId r:id="rId12"/>
  </p:notesMasterIdLst>
  <p:handoutMasterIdLst>
    <p:handoutMasterId r:id="rId13"/>
  </p:handoutMasterIdLst>
  <p:sldIdLst>
    <p:sldId id="259" r:id="rId2"/>
    <p:sldId id="256" r:id="rId3"/>
    <p:sldId id="257" r:id="rId4"/>
    <p:sldId id="272" r:id="rId5"/>
    <p:sldId id="271" r:id="rId6"/>
    <p:sldId id="274" r:id="rId7"/>
    <p:sldId id="273" r:id="rId8"/>
    <p:sldId id="275" r:id="rId9"/>
    <p:sldId id="276" r:id="rId10"/>
    <p:sldId id="277" r:id="rId11"/>
  </p:sldIdLst>
  <p:sldSz cx="10077450" cy="5668963"/>
  <p:notesSz cx="7772400" cy="10058400"/>
  <p:embeddedFontLst>
    <p:embeddedFont>
      <p:font typeface="Arial Black" panose="020B0A04020102020204" pitchFamily="34" charset="0"/>
      <p:bold r:id="rId1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785">
          <p15:clr>
            <a:srgbClr val="A4A3A4"/>
          </p15:clr>
        </p15:guide>
        <p15:guide id="2" pos="3174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68">
          <p15:clr>
            <a:srgbClr val="A4A3A4"/>
          </p15:clr>
        </p15:guide>
        <p15:guide id="2" pos="2448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96" autoAdjust="0"/>
    <p:restoredTop sz="94694" autoAdjust="0"/>
  </p:normalViewPr>
  <p:slideViewPr>
    <p:cSldViewPr>
      <p:cViewPr varScale="1">
        <p:scale>
          <a:sx n="111" d="100"/>
          <a:sy n="111" d="100"/>
        </p:scale>
        <p:origin x="104" y="120"/>
      </p:cViewPr>
      <p:guideLst>
        <p:guide orient="horz" pos="1785"/>
        <p:guide pos="317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113" d="100"/>
          <a:sy n="113" d="100"/>
        </p:scale>
        <p:origin x="-2676" y="-126"/>
      </p:cViewPr>
      <p:guideLst>
        <p:guide orient="horz" pos="3168"/>
        <p:guide pos="2448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handoutMaster" Target="handoutMasters/handoutMaster1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368675" cy="5032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4402138" y="0"/>
            <a:ext cx="3368675" cy="5032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2A6C71-FA8E-4DE1-9166-773265044428}" type="datetimeFigureOut">
              <a:rPr lang="ru-RU" smtClean="0"/>
              <a:t>26.08.2019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553575"/>
            <a:ext cx="3368675" cy="5032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4402138" y="9553575"/>
            <a:ext cx="3368675" cy="5032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C01751D-33EF-49FC-8959-3F6C888477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655589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295650" y="754375"/>
            <a:ext cx="5181850" cy="3771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777225" y="4777725"/>
            <a:ext cx="6217900" cy="45262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43750129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:notes"/>
          <p:cNvSpPr txBox="1">
            <a:spLocks noGrp="1"/>
          </p:cNvSpPr>
          <p:nvPr>
            <p:ph type="body" idx="1"/>
          </p:nvPr>
        </p:nvSpPr>
        <p:spPr>
          <a:xfrm>
            <a:off x="777225" y="4777725"/>
            <a:ext cx="6217900" cy="452627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61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534988" y="754063"/>
            <a:ext cx="6702425" cy="3771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135064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2:notes"/>
          <p:cNvSpPr txBox="1">
            <a:spLocks noGrp="1"/>
          </p:cNvSpPr>
          <p:nvPr>
            <p:ph type="body" idx="1"/>
          </p:nvPr>
        </p:nvSpPr>
        <p:spPr>
          <a:xfrm>
            <a:off x="777225" y="4777725"/>
            <a:ext cx="6217900" cy="452627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68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534988" y="754063"/>
            <a:ext cx="6702425" cy="3771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0139688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2:notes"/>
          <p:cNvSpPr txBox="1">
            <a:spLocks noGrp="1"/>
          </p:cNvSpPr>
          <p:nvPr>
            <p:ph type="body" idx="1"/>
          </p:nvPr>
        </p:nvSpPr>
        <p:spPr>
          <a:xfrm>
            <a:off x="777225" y="4777725"/>
            <a:ext cx="6217900" cy="452627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68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534988" y="754063"/>
            <a:ext cx="6702425" cy="3771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33853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2:notes"/>
          <p:cNvSpPr txBox="1">
            <a:spLocks noGrp="1"/>
          </p:cNvSpPr>
          <p:nvPr>
            <p:ph type="body" idx="1"/>
          </p:nvPr>
        </p:nvSpPr>
        <p:spPr>
          <a:xfrm>
            <a:off x="777225" y="4777725"/>
            <a:ext cx="6217900" cy="452627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68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534988" y="754063"/>
            <a:ext cx="6702425" cy="3771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92400687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2:notes"/>
          <p:cNvSpPr txBox="1">
            <a:spLocks noGrp="1"/>
          </p:cNvSpPr>
          <p:nvPr>
            <p:ph type="body" idx="1"/>
          </p:nvPr>
        </p:nvSpPr>
        <p:spPr>
          <a:xfrm>
            <a:off x="777225" y="4777725"/>
            <a:ext cx="6217900" cy="452627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68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534988" y="754063"/>
            <a:ext cx="6702425" cy="3771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5864712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2:notes"/>
          <p:cNvSpPr txBox="1">
            <a:spLocks noGrp="1"/>
          </p:cNvSpPr>
          <p:nvPr>
            <p:ph type="body" idx="1"/>
          </p:nvPr>
        </p:nvSpPr>
        <p:spPr>
          <a:xfrm>
            <a:off x="777225" y="4777725"/>
            <a:ext cx="6217900" cy="452627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68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534988" y="754063"/>
            <a:ext cx="6702425" cy="3771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40281511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2:notes"/>
          <p:cNvSpPr txBox="1">
            <a:spLocks noGrp="1"/>
          </p:cNvSpPr>
          <p:nvPr>
            <p:ph type="body" idx="1"/>
          </p:nvPr>
        </p:nvSpPr>
        <p:spPr>
          <a:xfrm>
            <a:off x="777225" y="4777725"/>
            <a:ext cx="6217900" cy="452627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68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534988" y="754063"/>
            <a:ext cx="6702425" cy="3771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10756759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2:notes"/>
          <p:cNvSpPr txBox="1">
            <a:spLocks noGrp="1"/>
          </p:cNvSpPr>
          <p:nvPr>
            <p:ph type="body" idx="1"/>
          </p:nvPr>
        </p:nvSpPr>
        <p:spPr>
          <a:xfrm>
            <a:off x="777225" y="4777725"/>
            <a:ext cx="6217900" cy="452627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68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534988" y="754063"/>
            <a:ext cx="6702425" cy="3771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82671020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:notes"/>
          <p:cNvSpPr txBox="1">
            <a:spLocks noGrp="1"/>
          </p:cNvSpPr>
          <p:nvPr>
            <p:ph type="body" idx="1"/>
          </p:nvPr>
        </p:nvSpPr>
        <p:spPr>
          <a:xfrm>
            <a:off x="777225" y="4777725"/>
            <a:ext cx="6217900" cy="452627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61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534988" y="754063"/>
            <a:ext cx="6702425" cy="3771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323200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Slide" type="blank">
  <p:cSld name="BLANK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4 Content" type="fourObj">
  <p:cSld name="FOUR_OBJECTS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2"/>
          <p:cNvSpPr txBox="1">
            <a:spLocks noGrp="1"/>
          </p:cNvSpPr>
          <p:nvPr>
            <p:ph type="title"/>
          </p:nvPr>
        </p:nvSpPr>
        <p:spPr>
          <a:xfrm>
            <a:off x="503640" y="225720"/>
            <a:ext cx="9068760" cy="946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47" name="Google Shape;47;p12"/>
          <p:cNvSpPr txBox="1">
            <a:spLocks noGrp="1"/>
          </p:cNvSpPr>
          <p:nvPr>
            <p:ph type="body" idx="1"/>
          </p:nvPr>
        </p:nvSpPr>
        <p:spPr>
          <a:xfrm>
            <a:off x="503640" y="1326240"/>
            <a:ext cx="4425480" cy="1568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8" name="Google Shape;48;p12"/>
          <p:cNvSpPr txBox="1">
            <a:spLocks noGrp="1"/>
          </p:cNvSpPr>
          <p:nvPr>
            <p:ph type="body" idx="2"/>
          </p:nvPr>
        </p:nvSpPr>
        <p:spPr>
          <a:xfrm>
            <a:off x="5150880" y="1326240"/>
            <a:ext cx="4425480" cy="1568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9" name="Google Shape;49;p12"/>
          <p:cNvSpPr txBox="1">
            <a:spLocks noGrp="1"/>
          </p:cNvSpPr>
          <p:nvPr>
            <p:ph type="body" idx="3"/>
          </p:nvPr>
        </p:nvSpPr>
        <p:spPr>
          <a:xfrm>
            <a:off x="503640" y="3043800"/>
            <a:ext cx="4425480" cy="1568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0" name="Google Shape;50;p12"/>
          <p:cNvSpPr txBox="1">
            <a:spLocks noGrp="1"/>
          </p:cNvSpPr>
          <p:nvPr>
            <p:ph type="body" idx="4"/>
          </p:nvPr>
        </p:nvSpPr>
        <p:spPr>
          <a:xfrm>
            <a:off x="5150880" y="3043800"/>
            <a:ext cx="4425480" cy="1568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6 Content">
  <p:cSld name="Title, 6 Content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13"/>
          <p:cNvSpPr txBox="1">
            <a:spLocks noGrp="1"/>
          </p:cNvSpPr>
          <p:nvPr>
            <p:ph type="title"/>
          </p:nvPr>
        </p:nvSpPr>
        <p:spPr>
          <a:xfrm>
            <a:off x="503640" y="225720"/>
            <a:ext cx="9068760" cy="946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53" name="Google Shape;53;p13"/>
          <p:cNvSpPr txBox="1">
            <a:spLocks noGrp="1"/>
          </p:cNvSpPr>
          <p:nvPr>
            <p:ph type="body" idx="1"/>
          </p:nvPr>
        </p:nvSpPr>
        <p:spPr>
          <a:xfrm>
            <a:off x="503640" y="1326240"/>
            <a:ext cx="2919960" cy="1568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4" name="Google Shape;54;p13"/>
          <p:cNvSpPr txBox="1">
            <a:spLocks noGrp="1"/>
          </p:cNvSpPr>
          <p:nvPr>
            <p:ph type="body" idx="2"/>
          </p:nvPr>
        </p:nvSpPr>
        <p:spPr>
          <a:xfrm>
            <a:off x="3570120" y="1326240"/>
            <a:ext cx="2919960" cy="1568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5" name="Google Shape;55;p13"/>
          <p:cNvSpPr txBox="1">
            <a:spLocks noGrp="1"/>
          </p:cNvSpPr>
          <p:nvPr>
            <p:ph type="body" idx="3"/>
          </p:nvPr>
        </p:nvSpPr>
        <p:spPr>
          <a:xfrm>
            <a:off x="6636240" y="1326240"/>
            <a:ext cx="2919960" cy="1568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6" name="Google Shape;56;p13"/>
          <p:cNvSpPr txBox="1">
            <a:spLocks noGrp="1"/>
          </p:cNvSpPr>
          <p:nvPr>
            <p:ph type="body" idx="4"/>
          </p:nvPr>
        </p:nvSpPr>
        <p:spPr>
          <a:xfrm>
            <a:off x="503640" y="3043800"/>
            <a:ext cx="2919960" cy="1568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7" name="Google Shape;57;p13"/>
          <p:cNvSpPr txBox="1">
            <a:spLocks noGrp="1"/>
          </p:cNvSpPr>
          <p:nvPr>
            <p:ph type="body" idx="5"/>
          </p:nvPr>
        </p:nvSpPr>
        <p:spPr>
          <a:xfrm>
            <a:off x="3570120" y="3043800"/>
            <a:ext cx="2919960" cy="1568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8" name="Google Shape;58;p13"/>
          <p:cNvSpPr txBox="1">
            <a:spLocks noGrp="1"/>
          </p:cNvSpPr>
          <p:nvPr>
            <p:ph type="body" idx="6"/>
          </p:nvPr>
        </p:nvSpPr>
        <p:spPr>
          <a:xfrm>
            <a:off x="6636240" y="3043800"/>
            <a:ext cx="2919960" cy="1568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Content" type="obj">
  <p:cSld name="OBJECT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4"/>
          <p:cNvSpPr txBox="1">
            <a:spLocks noGrp="1"/>
          </p:cNvSpPr>
          <p:nvPr>
            <p:ph type="title"/>
          </p:nvPr>
        </p:nvSpPr>
        <p:spPr>
          <a:xfrm>
            <a:off x="503640" y="225720"/>
            <a:ext cx="9068760" cy="946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7" name="Google Shape;17;p4"/>
          <p:cNvSpPr txBox="1">
            <a:spLocks noGrp="1"/>
          </p:cNvSpPr>
          <p:nvPr>
            <p:ph type="body" idx="1"/>
          </p:nvPr>
        </p:nvSpPr>
        <p:spPr>
          <a:xfrm>
            <a:off x="503640" y="1326240"/>
            <a:ext cx="9068760" cy="32878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2 Content" type="twoObj">
  <p:cSld name="TWO_OBJECTS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5"/>
          <p:cNvSpPr txBox="1">
            <a:spLocks noGrp="1"/>
          </p:cNvSpPr>
          <p:nvPr>
            <p:ph type="title"/>
          </p:nvPr>
        </p:nvSpPr>
        <p:spPr>
          <a:xfrm>
            <a:off x="503640" y="225720"/>
            <a:ext cx="9068760" cy="946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0" name="Google Shape;20;p5"/>
          <p:cNvSpPr txBox="1">
            <a:spLocks noGrp="1"/>
          </p:cNvSpPr>
          <p:nvPr>
            <p:ph type="body" idx="1"/>
          </p:nvPr>
        </p:nvSpPr>
        <p:spPr>
          <a:xfrm>
            <a:off x="503640" y="1326240"/>
            <a:ext cx="4425480" cy="32878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1" name="Google Shape;21;p5"/>
          <p:cNvSpPr txBox="1">
            <a:spLocks noGrp="1"/>
          </p:cNvSpPr>
          <p:nvPr>
            <p:ph type="body" idx="2"/>
          </p:nvPr>
        </p:nvSpPr>
        <p:spPr>
          <a:xfrm>
            <a:off x="5150880" y="1326240"/>
            <a:ext cx="4425480" cy="32878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6"/>
          <p:cNvSpPr txBox="1">
            <a:spLocks noGrp="1"/>
          </p:cNvSpPr>
          <p:nvPr>
            <p:ph type="title"/>
          </p:nvPr>
        </p:nvSpPr>
        <p:spPr>
          <a:xfrm>
            <a:off x="503640" y="225720"/>
            <a:ext cx="9068760" cy="946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entered Text" type="objOnly">
  <p:cSld name="OBJECT_ONLY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7"/>
          <p:cNvSpPr txBox="1">
            <a:spLocks noGrp="1"/>
          </p:cNvSpPr>
          <p:nvPr>
            <p:ph type="subTitle" idx="1"/>
          </p:nvPr>
        </p:nvSpPr>
        <p:spPr>
          <a:xfrm>
            <a:off x="503640" y="225720"/>
            <a:ext cx="9068760" cy="438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/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2 Content and Content" type="twoObjAndObj">
  <p:cSld name="TWO_OBJECTS_AND_OBJEC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8"/>
          <p:cNvSpPr txBox="1">
            <a:spLocks noGrp="1"/>
          </p:cNvSpPr>
          <p:nvPr>
            <p:ph type="title"/>
          </p:nvPr>
        </p:nvSpPr>
        <p:spPr>
          <a:xfrm>
            <a:off x="503640" y="225720"/>
            <a:ext cx="9068760" cy="946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8" name="Google Shape;28;p8"/>
          <p:cNvSpPr txBox="1">
            <a:spLocks noGrp="1"/>
          </p:cNvSpPr>
          <p:nvPr>
            <p:ph type="body" idx="1"/>
          </p:nvPr>
        </p:nvSpPr>
        <p:spPr>
          <a:xfrm>
            <a:off x="503640" y="1326240"/>
            <a:ext cx="4425480" cy="1568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9" name="Google Shape;29;p8"/>
          <p:cNvSpPr txBox="1">
            <a:spLocks noGrp="1"/>
          </p:cNvSpPr>
          <p:nvPr>
            <p:ph type="body" idx="2"/>
          </p:nvPr>
        </p:nvSpPr>
        <p:spPr>
          <a:xfrm>
            <a:off x="5150880" y="1326240"/>
            <a:ext cx="4425480" cy="32878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0" name="Google Shape;30;p8"/>
          <p:cNvSpPr txBox="1">
            <a:spLocks noGrp="1"/>
          </p:cNvSpPr>
          <p:nvPr>
            <p:ph type="body" idx="3"/>
          </p:nvPr>
        </p:nvSpPr>
        <p:spPr>
          <a:xfrm>
            <a:off x="503640" y="3043800"/>
            <a:ext cx="4425480" cy="1568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Content and 2 Content" type="objAndTwoObj">
  <p:cSld name="OBJECT_AND_TWO_OBJECTS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9"/>
          <p:cNvSpPr txBox="1">
            <a:spLocks noGrp="1"/>
          </p:cNvSpPr>
          <p:nvPr>
            <p:ph type="title"/>
          </p:nvPr>
        </p:nvSpPr>
        <p:spPr>
          <a:xfrm>
            <a:off x="503640" y="225720"/>
            <a:ext cx="9068760" cy="946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33" name="Google Shape;33;p9"/>
          <p:cNvSpPr txBox="1">
            <a:spLocks noGrp="1"/>
          </p:cNvSpPr>
          <p:nvPr>
            <p:ph type="body" idx="1"/>
          </p:nvPr>
        </p:nvSpPr>
        <p:spPr>
          <a:xfrm>
            <a:off x="503640" y="1326240"/>
            <a:ext cx="4425480" cy="32878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4" name="Google Shape;34;p9"/>
          <p:cNvSpPr txBox="1">
            <a:spLocks noGrp="1"/>
          </p:cNvSpPr>
          <p:nvPr>
            <p:ph type="body" idx="2"/>
          </p:nvPr>
        </p:nvSpPr>
        <p:spPr>
          <a:xfrm>
            <a:off x="5150880" y="1326240"/>
            <a:ext cx="4425480" cy="1568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5" name="Google Shape;35;p9"/>
          <p:cNvSpPr txBox="1">
            <a:spLocks noGrp="1"/>
          </p:cNvSpPr>
          <p:nvPr>
            <p:ph type="body" idx="3"/>
          </p:nvPr>
        </p:nvSpPr>
        <p:spPr>
          <a:xfrm>
            <a:off x="5150880" y="3043800"/>
            <a:ext cx="4425480" cy="1568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2 Content over Content" type="twoObjOverTx">
  <p:cSld name="TWO_OBJECTS_OVER_TEX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0"/>
          <p:cNvSpPr txBox="1">
            <a:spLocks noGrp="1"/>
          </p:cNvSpPr>
          <p:nvPr>
            <p:ph type="title"/>
          </p:nvPr>
        </p:nvSpPr>
        <p:spPr>
          <a:xfrm>
            <a:off x="503640" y="225720"/>
            <a:ext cx="9068760" cy="946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38" name="Google Shape;38;p10"/>
          <p:cNvSpPr txBox="1">
            <a:spLocks noGrp="1"/>
          </p:cNvSpPr>
          <p:nvPr>
            <p:ph type="body" idx="1"/>
          </p:nvPr>
        </p:nvSpPr>
        <p:spPr>
          <a:xfrm>
            <a:off x="503640" y="1326240"/>
            <a:ext cx="4425480" cy="1568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9" name="Google Shape;39;p10"/>
          <p:cNvSpPr txBox="1">
            <a:spLocks noGrp="1"/>
          </p:cNvSpPr>
          <p:nvPr>
            <p:ph type="body" idx="2"/>
          </p:nvPr>
        </p:nvSpPr>
        <p:spPr>
          <a:xfrm>
            <a:off x="5150880" y="1326240"/>
            <a:ext cx="4425480" cy="1568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0" name="Google Shape;40;p10"/>
          <p:cNvSpPr txBox="1">
            <a:spLocks noGrp="1"/>
          </p:cNvSpPr>
          <p:nvPr>
            <p:ph type="body" idx="3"/>
          </p:nvPr>
        </p:nvSpPr>
        <p:spPr>
          <a:xfrm>
            <a:off x="503640" y="3043800"/>
            <a:ext cx="9068760" cy="1568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Content over Content" type="objOverTx">
  <p:cSld name="OBJECT_OVER_TEXT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1"/>
          <p:cNvSpPr txBox="1">
            <a:spLocks noGrp="1"/>
          </p:cNvSpPr>
          <p:nvPr>
            <p:ph type="title"/>
          </p:nvPr>
        </p:nvSpPr>
        <p:spPr>
          <a:xfrm>
            <a:off x="503640" y="225720"/>
            <a:ext cx="9068760" cy="946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43" name="Google Shape;43;p11"/>
          <p:cNvSpPr txBox="1">
            <a:spLocks noGrp="1"/>
          </p:cNvSpPr>
          <p:nvPr>
            <p:ph type="body" idx="1"/>
          </p:nvPr>
        </p:nvSpPr>
        <p:spPr>
          <a:xfrm>
            <a:off x="503640" y="1326240"/>
            <a:ext cx="9068760" cy="1568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4" name="Google Shape;44;p11"/>
          <p:cNvSpPr txBox="1">
            <a:spLocks noGrp="1"/>
          </p:cNvSpPr>
          <p:nvPr>
            <p:ph type="body" idx="2"/>
          </p:nvPr>
        </p:nvSpPr>
        <p:spPr>
          <a:xfrm>
            <a:off x="503640" y="3043800"/>
            <a:ext cx="9068760" cy="1568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503640" y="225720"/>
            <a:ext cx="9068760" cy="946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503640" y="1326240"/>
            <a:ext cx="9068760" cy="32878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dt" idx="10"/>
          </p:nvPr>
        </p:nvSpPr>
        <p:spPr>
          <a:xfrm>
            <a:off x="503640" y="5164560"/>
            <a:ext cx="2347560" cy="39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ftr" idx="11"/>
          </p:nvPr>
        </p:nvSpPr>
        <p:spPr>
          <a:xfrm>
            <a:off x="3445920" y="5164560"/>
            <a:ext cx="3193920" cy="39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7224840" y="5164560"/>
            <a:ext cx="2347560" cy="39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0" marR="0" lvl="1" indent="0" algn="r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0" marR="0" lvl="2" indent="0" algn="r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0" marR="0" lvl="3" indent="0" algn="r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0" marR="0" lvl="4" indent="0" algn="r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0" marR="0" lvl="5" indent="0" algn="r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0" marR="0" lvl="6" indent="0" algn="r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0" marR="0" lvl="7" indent="0" algn="r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0" marR="0" lvl="8" indent="0" algn="r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4.jpeg"/><Relationship Id="rId7" Type="http://schemas.openxmlformats.org/officeDocument/2006/relationships/image" Target="../media/image13.png"/><Relationship Id="rId12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jpe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4.jpe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4.jpe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5" Type="http://schemas.openxmlformats.org/officeDocument/2006/relationships/image" Target="../media/image25.jpeg"/><Relationship Id="rId4" Type="http://schemas.openxmlformats.org/officeDocument/2006/relationships/image" Target="../media/image24.jpeg"/><Relationship Id="rId9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7.png"/><Relationship Id="rId18" Type="http://schemas.openxmlformats.org/officeDocument/2006/relationships/image" Target="../media/image41.png"/><Relationship Id="rId3" Type="http://schemas.openxmlformats.org/officeDocument/2006/relationships/image" Target="../media/image4.jpeg"/><Relationship Id="rId7" Type="http://schemas.openxmlformats.org/officeDocument/2006/relationships/image" Target="../media/image33.png"/><Relationship Id="rId12" Type="http://schemas.microsoft.com/office/2007/relationships/hdphoto" Target="../media/hdphoto2.wdp"/><Relationship Id="rId17" Type="http://schemas.openxmlformats.org/officeDocument/2006/relationships/image" Target="../media/image40.pn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39.png"/><Relationship Id="rId20" Type="http://schemas.openxmlformats.org/officeDocument/2006/relationships/image" Target="../media/image4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png"/><Relationship Id="rId11" Type="http://schemas.openxmlformats.org/officeDocument/2006/relationships/image" Target="../media/image36.png"/><Relationship Id="rId5" Type="http://schemas.openxmlformats.org/officeDocument/2006/relationships/image" Target="../media/image31.png"/><Relationship Id="rId15" Type="http://schemas.openxmlformats.org/officeDocument/2006/relationships/image" Target="../media/image38.jpeg"/><Relationship Id="rId10" Type="http://schemas.microsoft.com/office/2007/relationships/hdphoto" Target="../media/hdphoto1.wdp"/><Relationship Id="rId19" Type="http://schemas.openxmlformats.org/officeDocument/2006/relationships/image" Target="../media/image42.png"/><Relationship Id="rId4" Type="http://schemas.openxmlformats.org/officeDocument/2006/relationships/image" Target="../media/image30.jpeg"/><Relationship Id="rId9" Type="http://schemas.openxmlformats.org/officeDocument/2006/relationships/image" Target="../media/image35.png"/><Relationship Id="rId14" Type="http://schemas.microsoft.com/office/2007/relationships/hdphoto" Target="../media/hdphoto3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otion_DS+MOSMETOD">
            <a:hlinkClick r:id="" action="ppaction://media"/>
            <a:extLst>
              <a:ext uri="{FF2B5EF4-FFF2-40B4-BE49-F238E27FC236}">
                <a16:creationId xmlns:a16="http://schemas.microsoft.com/office/drawing/2014/main" id="{E1AB3693-A9EE-4496-860A-2713D7CE8F9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0077450" cy="5668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3070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34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4"/>
          <p:cNvSpPr txBox="1"/>
          <p:nvPr/>
        </p:nvSpPr>
        <p:spPr>
          <a:xfrm>
            <a:off x="1112231" y="2114401"/>
            <a:ext cx="7560840" cy="1224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3600" b="1" i="0" u="none" strike="noStrike" kern="0" cap="none" spc="0" normalizeH="0" baseline="0" noProof="0" dirty="0">
                <a:ln>
                  <a:noFill/>
                </a:ln>
                <a:solidFill>
                  <a:srgbClr val="023B5B"/>
                </a:solidFill>
                <a:effectLst/>
                <a:uLnTx/>
                <a:uFillTx/>
                <a:latin typeface="Arial Black" panose="020B0A04020102020204" pitchFamily="34" charset="0"/>
                <a:ea typeface="Open Sans"/>
                <a:cs typeface="Open Sans"/>
                <a:sym typeface="Open Sans"/>
              </a:rPr>
              <a:t>5 октября 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23B5B"/>
                </a:solidFill>
                <a:effectLst/>
                <a:uLnTx/>
                <a:uFillTx/>
                <a:latin typeface="Arial Black" panose="020B0A04020102020204" pitchFamily="34" charset="0"/>
                <a:ea typeface="Open Sans"/>
                <a:cs typeface="Open Sans"/>
                <a:sym typeface="Open Sans"/>
              </a:rPr>
              <a:t>/</a:t>
            </a:r>
            <a:r>
              <a:rPr kumimoji="0" lang="ru-RU" sz="3600" b="1" i="0" u="none" strike="noStrike" kern="0" cap="none" spc="0" normalizeH="0" baseline="0" noProof="0" dirty="0">
                <a:ln>
                  <a:noFill/>
                </a:ln>
                <a:solidFill>
                  <a:srgbClr val="023B5B"/>
                </a:solidFill>
                <a:effectLst/>
                <a:uLnTx/>
                <a:uFillTx/>
                <a:latin typeface="Arial Black" panose="020B0A04020102020204" pitchFamily="34" charset="0"/>
                <a:ea typeface="Open Sans"/>
                <a:cs typeface="Open Sans"/>
                <a:sym typeface="Open Sans"/>
              </a:rPr>
              <a:t> </a:t>
            </a:r>
            <a:r>
              <a:rPr kumimoji="0" lang="ru-RU" sz="3600" b="1" i="0" u="none" strike="noStrike" kern="0" cap="none" spc="0" normalizeH="0" baseline="0" noProof="0" dirty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Arial Black" panose="020B0A04020102020204" pitchFamily="34" charset="0"/>
                <a:ea typeface="Open Sans"/>
                <a:cs typeface="Open Sans"/>
                <a:sym typeface="Open Sans"/>
              </a:rPr>
              <a:t>День учителя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ru-RU" sz="3600" b="1" dirty="0">
                <a:solidFill>
                  <a:srgbClr val="023B5B"/>
                </a:solidFill>
                <a:latin typeface="Arial Black" panose="020B0A04020102020204" pitchFamily="34" charset="0"/>
                <a:ea typeface="Open Sans"/>
                <a:cs typeface="Open Sans"/>
                <a:sym typeface="Open Sans"/>
              </a:rPr>
              <a:t>День открытых дверей</a:t>
            </a:r>
          </a:p>
        </p:txBody>
      </p:sp>
      <p:sp>
        <p:nvSpPr>
          <p:cNvPr id="64" name="Google Shape;64;p14"/>
          <p:cNvSpPr txBox="1"/>
          <p:nvPr/>
        </p:nvSpPr>
        <p:spPr>
          <a:xfrm>
            <a:off x="1112231" y="3339121"/>
            <a:ext cx="7560840" cy="433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200" b="1" i="0" u="none" strike="noStrike" kern="0" cap="none" spc="0" normalizeH="0" baseline="0" noProof="0" dirty="0">
                <a:ln>
                  <a:noFill/>
                </a:ln>
                <a:solidFill>
                  <a:srgbClr val="023B5B"/>
                </a:solidFill>
                <a:effectLst/>
                <a:uLnTx/>
                <a:uFillTx/>
                <a:latin typeface="Arial Black" panose="020B0A04020102020204" pitchFamily="34" charset="0"/>
                <a:ea typeface="Open Sans"/>
                <a:cs typeface="Open Sans"/>
                <a:sym typeface="Open Sans"/>
              </a:rPr>
              <a:t>Иванов Сергей Алексеевич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ru-RU" sz="2200" b="1" dirty="0">
                <a:solidFill>
                  <a:srgbClr val="023B5B"/>
                </a:solidFill>
                <a:latin typeface="Arial Black" panose="020B0A04020102020204" pitchFamily="34" charset="0"/>
                <a:ea typeface="Open Sans"/>
                <a:cs typeface="Open Sans"/>
                <a:sym typeface="Open Sans"/>
              </a:rPr>
              <a:t>и.о. директора «Цифровой школы»</a:t>
            </a:r>
            <a:endParaRPr kumimoji="0" lang="en-US" sz="2200" b="1" i="0" u="none" strike="noStrike" kern="0" cap="none" spc="0" normalizeH="0" baseline="0" noProof="0" dirty="0">
              <a:ln>
                <a:noFill/>
              </a:ln>
              <a:solidFill>
                <a:srgbClr val="023B5B"/>
              </a:solidFill>
              <a:effectLst/>
              <a:uLnTx/>
              <a:uFillTx/>
              <a:latin typeface="Arial Black" panose="020B0A04020102020204" pitchFamily="34" charset="0"/>
              <a:ea typeface="Open Sans"/>
              <a:cs typeface="Open Sans"/>
              <a:sym typeface="Open Sans"/>
            </a:endParaRPr>
          </a:p>
          <a:p>
            <a:pPr lvl="0">
              <a:lnSpc>
                <a:spcPct val="90000"/>
              </a:lnSpc>
            </a:pPr>
            <a:r>
              <a:rPr lang="en-US" sz="2200" b="1" dirty="0">
                <a:solidFill>
                  <a:srgbClr val="023B5B"/>
                </a:solidFill>
                <a:latin typeface="Arial Black" panose="020B0A04020102020204" pitchFamily="34" charset="0"/>
                <a:ea typeface="Open Sans"/>
                <a:cs typeface="Open Sans"/>
                <a:sym typeface="Open Sans"/>
              </a:rPr>
              <a:t>8</a:t>
            </a:r>
            <a:r>
              <a:rPr lang="ru-RU" sz="2200" b="1" dirty="0">
                <a:solidFill>
                  <a:srgbClr val="023B5B"/>
                </a:solidFill>
                <a:latin typeface="Arial Black" panose="020B0A04020102020204" pitchFamily="34" charset="0"/>
                <a:ea typeface="Open Sans"/>
                <a:cs typeface="Open Sans"/>
                <a:sym typeface="Open Sans"/>
              </a:rPr>
              <a:t> </a:t>
            </a:r>
            <a:r>
              <a:rPr lang="en-US" sz="2200" b="1" dirty="0">
                <a:solidFill>
                  <a:srgbClr val="023B5B"/>
                </a:solidFill>
                <a:latin typeface="Arial Black" panose="020B0A04020102020204" pitchFamily="34" charset="0"/>
                <a:ea typeface="Open Sans"/>
                <a:cs typeface="Open Sans"/>
                <a:sym typeface="Open Sans"/>
              </a:rPr>
              <a:t>(495)</a:t>
            </a:r>
            <a:r>
              <a:rPr lang="ru-RU" sz="2200" b="1" dirty="0">
                <a:solidFill>
                  <a:srgbClr val="023B5B"/>
                </a:solidFill>
                <a:latin typeface="Arial Black" panose="020B0A04020102020204" pitchFamily="34" charset="0"/>
                <a:ea typeface="Open Sans"/>
                <a:cs typeface="Open Sans"/>
                <a:sym typeface="Open Sans"/>
              </a:rPr>
              <a:t> </a:t>
            </a:r>
            <a:r>
              <a:rPr lang="en-US" sz="2200" b="1" dirty="0">
                <a:solidFill>
                  <a:srgbClr val="023B5B"/>
                </a:solidFill>
                <a:latin typeface="Arial Black" panose="020B0A04020102020204" pitchFamily="34" charset="0"/>
                <a:ea typeface="Open Sans"/>
                <a:cs typeface="Open Sans"/>
                <a:sym typeface="Open Sans"/>
              </a:rPr>
              <a:t>912-63-37</a:t>
            </a:r>
            <a:r>
              <a:rPr lang="ru-RU" sz="2200" b="1" dirty="0">
                <a:solidFill>
                  <a:srgbClr val="023B5B"/>
                </a:solidFill>
                <a:latin typeface="Arial Black" panose="020B0A04020102020204" pitchFamily="34" charset="0"/>
                <a:ea typeface="Open Sans"/>
                <a:cs typeface="Open Sans"/>
                <a:sym typeface="Open Sans"/>
              </a:rPr>
              <a:t>, </a:t>
            </a:r>
            <a:r>
              <a:rPr lang="en-US" sz="2200" b="1" dirty="0">
                <a:solidFill>
                  <a:srgbClr val="023B5B"/>
                </a:solidFill>
                <a:latin typeface="Arial Black" panose="020B0A04020102020204" pitchFamily="34" charset="0"/>
                <a:ea typeface="Open Sans"/>
                <a:cs typeface="Open Sans"/>
                <a:sym typeface="Open Sans"/>
              </a:rPr>
              <a:t>8 (985) 140</a:t>
            </a:r>
            <a:r>
              <a:rPr lang="ru-RU" sz="2200" b="1" dirty="0">
                <a:solidFill>
                  <a:srgbClr val="023B5B"/>
                </a:solidFill>
                <a:latin typeface="Arial Black" panose="020B0A04020102020204" pitchFamily="34" charset="0"/>
                <a:ea typeface="Open Sans"/>
                <a:cs typeface="Open Sans"/>
                <a:sym typeface="Open Sans"/>
              </a:rPr>
              <a:t>-</a:t>
            </a:r>
            <a:r>
              <a:rPr lang="en-US" sz="2200" b="1" dirty="0">
                <a:solidFill>
                  <a:srgbClr val="023B5B"/>
                </a:solidFill>
                <a:latin typeface="Arial Black" panose="020B0A04020102020204" pitchFamily="34" charset="0"/>
                <a:ea typeface="Open Sans"/>
                <a:cs typeface="Open Sans"/>
                <a:sym typeface="Open Sans"/>
              </a:rPr>
              <a:t>90-30</a:t>
            </a:r>
            <a:endParaRPr kumimoji="0" lang="ru-RU" sz="2200" b="1" i="0" u="none" strike="noStrike" kern="0" cap="none" spc="0" normalizeH="0" baseline="0" noProof="0" dirty="0">
              <a:ln>
                <a:noFill/>
              </a:ln>
              <a:solidFill>
                <a:srgbClr val="023B5B"/>
              </a:solidFill>
              <a:effectLst/>
              <a:uLnTx/>
              <a:uFillTx/>
              <a:latin typeface="Arial Black" panose="020B0A04020102020204" pitchFamily="34" charset="0"/>
              <a:ea typeface="Open Sans"/>
              <a:cs typeface="Open Sans"/>
              <a:sym typeface="Open San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200" b="1" dirty="0">
                <a:solidFill>
                  <a:srgbClr val="023B5B"/>
                </a:solidFill>
                <a:latin typeface="Arial Black" panose="020B0A04020102020204" pitchFamily="34" charset="0"/>
                <a:ea typeface="Open Sans"/>
                <a:cs typeface="Open Sans"/>
                <a:sym typeface="Open Sans"/>
              </a:rPr>
              <a:t>IvanovSA@mosmetod.ru</a:t>
            </a:r>
            <a:endParaRPr kumimoji="0" sz="1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 panose="020B0A04020102020204" pitchFamily="34" charset="0"/>
              <a:cs typeface="Arial"/>
              <a:sym typeface="Arial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383183C2-14F9-430E-988E-0C2EBA62E2E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6197" t="23208" b="51426"/>
          <a:stretch/>
        </p:blipFill>
        <p:spPr>
          <a:xfrm>
            <a:off x="1006277" y="4778697"/>
            <a:ext cx="3157958" cy="606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10710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4"/>
          <p:cNvSpPr txBox="1"/>
          <p:nvPr/>
        </p:nvSpPr>
        <p:spPr>
          <a:xfrm>
            <a:off x="1143898" y="2114401"/>
            <a:ext cx="7560840" cy="1224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noAutofit/>
          </a:bodyPr>
          <a:lstStyle/>
          <a:p>
            <a:pPr lvl="0">
              <a:lnSpc>
                <a:spcPct val="90000"/>
              </a:lnSpc>
            </a:pPr>
            <a:r>
              <a:rPr lang="ru-RU" sz="3600" b="1" dirty="0">
                <a:solidFill>
                  <a:srgbClr val="023B5B"/>
                </a:solidFill>
                <a:latin typeface="Arial Black" panose="020B0A04020102020204" pitchFamily="34" charset="0"/>
                <a:ea typeface="Open Sans"/>
                <a:cs typeface="Open Sans"/>
                <a:sym typeface="Open Sans"/>
              </a:rPr>
              <a:t>«Цифровая школа» </a:t>
            </a:r>
          </a:p>
          <a:p>
            <a:pPr lvl="0">
              <a:lnSpc>
                <a:spcPct val="90000"/>
              </a:lnSpc>
            </a:pPr>
            <a:r>
              <a:rPr lang="ru-RU" sz="3600" b="1" dirty="0">
                <a:solidFill>
                  <a:srgbClr val="023B5B"/>
                </a:solidFill>
                <a:latin typeface="Arial Black" panose="020B0A04020102020204" pitchFamily="34" charset="0"/>
                <a:ea typeface="Open Sans"/>
                <a:cs typeface="Open Sans"/>
                <a:sym typeface="Open Sans"/>
              </a:rPr>
              <a:t>как ключевой элемент инновационной экосистемы </a:t>
            </a:r>
          </a:p>
          <a:p>
            <a:pPr lvl="0">
              <a:lnSpc>
                <a:spcPct val="90000"/>
              </a:lnSpc>
            </a:pPr>
            <a:r>
              <a:rPr lang="ru-RU" sz="3600" b="1" dirty="0">
                <a:solidFill>
                  <a:srgbClr val="023B5B"/>
                </a:solidFill>
                <a:latin typeface="Arial Black" panose="020B0A04020102020204" pitchFamily="34" charset="0"/>
                <a:ea typeface="Open Sans"/>
                <a:cs typeface="Open Sans"/>
                <a:sym typeface="Open Sans"/>
              </a:rPr>
              <a:t>мегаполиса</a:t>
            </a:r>
            <a:endParaRPr dirty="0">
              <a:latin typeface="Arial Black" panose="020B0A04020102020204" pitchFamily="34" charset="0"/>
            </a:endParaRPr>
          </a:p>
        </p:txBody>
      </p:sp>
      <p:sp>
        <p:nvSpPr>
          <p:cNvPr id="64" name="Google Shape;64;p14"/>
          <p:cNvSpPr txBox="1"/>
          <p:nvPr/>
        </p:nvSpPr>
        <p:spPr>
          <a:xfrm>
            <a:off x="1143898" y="4778697"/>
            <a:ext cx="4896544" cy="433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200" b="1" i="0" u="none" strike="noStrike" cap="none" dirty="0">
                <a:solidFill>
                  <a:srgbClr val="023B5B"/>
                </a:solidFill>
                <a:latin typeface="Arial Black" panose="020B0A04020102020204" pitchFamily="34" charset="0"/>
                <a:ea typeface="Open Sans"/>
                <a:cs typeface="Open Sans"/>
                <a:sym typeface="Open Sans"/>
              </a:rPr>
              <a:t>Иванов Сергей Алексеевич</a:t>
            </a:r>
            <a:endParaRPr dirty="0">
              <a:latin typeface="Arial Black" panose="020B0A04020102020204" pitchFamily="34" charset="0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383183C2-14F9-430E-988E-0C2EBA62E2E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6197" t="23208" b="51426"/>
          <a:stretch/>
        </p:blipFill>
        <p:spPr>
          <a:xfrm>
            <a:off x="5182741" y="1394321"/>
            <a:ext cx="3157958" cy="606148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5"/>
          <p:cNvSpPr/>
          <p:nvPr/>
        </p:nvSpPr>
        <p:spPr>
          <a:xfrm>
            <a:off x="70173" y="-45839"/>
            <a:ext cx="5852859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b="1" dirty="0">
                <a:solidFill>
                  <a:schemeClr val="lt1"/>
                </a:solidFill>
                <a:latin typeface="Arial Black" panose="020B0A04020102020204" pitchFamily="34" charset="0"/>
                <a:ea typeface="Open Sans"/>
                <a:cs typeface="Open Sans"/>
                <a:sym typeface="Open Sans"/>
              </a:rPr>
              <a:t>Миссия Цифровой школы</a:t>
            </a:r>
            <a:endParaRPr sz="2400" b="1" strike="noStrike" dirty="0">
              <a:solidFill>
                <a:schemeClr val="lt1"/>
              </a:solidFill>
              <a:latin typeface="Arial Black" panose="020B0A04020102020204" pitchFamily="34" charset="0"/>
              <a:ea typeface="Open Sans"/>
              <a:cs typeface="Open Sans"/>
              <a:sym typeface="Open Sans"/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F3D8E188-9342-4D60-818F-BB4865EA529D}"/>
              </a:ext>
            </a:extLst>
          </p:cNvPr>
          <p:cNvSpPr/>
          <p:nvPr/>
        </p:nvSpPr>
        <p:spPr>
          <a:xfrm>
            <a:off x="646237" y="637944"/>
            <a:ext cx="869274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023B5B"/>
                </a:solidFill>
                <a:latin typeface="Arial Black" panose="020B0A04020102020204" pitchFamily="34" charset="0"/>
                <a:ea typeface="Open Sans"/>
                <a:cs typeface="Open Sans"/>
              </a:rPr>
              <a:t>Готовим школьников к успешной профессиональной реализации в сфере высоких технологий мегаполиса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7EADACA3-0B78-4FEA-A119-2AE371044DC7}"/>
              </a:ext>
            </a:extLst>
          </p:cNvPr>
          <p:cNvSpPr/>
          <p:nvPr/>
        </p:nvSpPr>
        <p:spPr>
          <a:xfrm>
            <a:off x="3452714" y="2042393"/>
            <a:ext cx="6624736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chemeClr val="accent6">
                    <a:lumMod val="75000"/>
                  </a:schemeClr>
                </a:solidFill>
                <a:latin typeface="Arial Black" panose="020B0A04020102020204" pitchFamily="34" charset="0"/>
                <a:ea typeface="Open Sans"/>
                <a:cs typeface="Open Sans"/>
              </a:rPr>
              <a:t>СЕНТЯБРЬ 2019</a:t>
            </a:r>
          </a:p>
          <a:p>
            <a:r>
              <a:rPr lang="ru-RU" sz="2400" b="1" dirty="0">
                <a:solidFill>
                  <a:srgbClr val="023B5B"/>
                </a:solidFill>
                <a:latin typeface="Arial Black" panose="020B0A04020102020204" pitchFamily="34" charset="0"/>
                <a:ea typeface="Open Sans"/>
                <a:cs typeface="Open Sans"/>
              </a:rPr>
              <a:t>– начало обучения </a:t>
            </a:r>
            <a:r>
              <a:rPr lang="ru-RU" sz="2400" b="1" u="sng" dirty="0">
                <a:solidFill>
                  <a:srgbClr val="023B5B"/>
                </a:solidFill>
                <a:latin typeface="Arial Black" panose="020B0A04020102020204" pitchFamily="34" charset="0"/>
                <a:ea typeface="Open Sans"/>
                <a:cs typeface="Open Sans"/>
              </a:rPr>
              <a:t>50</a:t>
            </a:r>
            <a:r>
              <a:rPr lang="ru-RU" sz="2400" b="1" dirty="0">
                <a:solidFill>
                  <a:srgbClr val="023B5B"/>
                </a:solidFill>
                <a:latin typeface="Arial Black" panose="020B0A04020102020204" pitchFamily="34" charset="0"/>
                <a:ea typeface="Open Sans"/>
                <a:cs typeface="Open Sans"/>
              </a:rPr>
              <a:t> человек</a:t>
            </a:r>
          </a:p>
          <a:p>
            <a:r>
              <a:rPr lang="ru-RU" sz="2400" b="1" dirty="0">
                <a:solidFill>
                  <a:srgbClr val="023B5B"/>
                </a:solidFill>
                <a:latin typeface="Arial Black" panose="020B0A04020102020204" pitchFamily="34" charset="0"/>
                <a:ea typeface="Open Sans"/>
                <a:cs typeface="Open Sans"/>
              </a:rPr>
              <a:t>в </a:t>
            </a:r>
            <a:r>
              <a:rPr lang="ru-RU" sz="2400" b="1" u="sng" dirty="0">
                <a:solidFill>
                  <a:srgbClr val="023B5B"/>
                </a:solidFill>
                <a:latin typeface="Arial Black" panose="020B0A04020102020204" pitchFamily="34" charset="0"/>
                <a:ea typeface="Open Sans"/>
                <a:cs typeface="Open Sans"/>
              </a:rPr>
              <a:t>8 классе</a:t>
            </a:r>
            <a:r>
              <a:rPr lang="ru-RU" sz="2400" b="1" dirty="0">
                <a:solidFill>
                  <a:srgbClr val="023B5B"/>
                </a:solidFill>
                <a:latin typeface="Arial Black" panose="020B0A04020102020204" pitchFamily="34" charset="0"/>
                <a:ea typeface="Open Sans"/>
                <a:cs typeface="Open Sans"/>
              </a:rPr>
              <a:t> информационно-технологической направленности, ориентированных на трудоустройство в ведущие компании и организации, формирующие технологическую инфраструктуру Москвы</a:t>
            </a:r>
          </a:p>
        </p:txBody>
      </p:sp>
      <p:pic>
        <p:nvPicPr>
          <p:cNvPr id="1026" name="Picture 2" descr="ÐÐ°ÑÑÐ¸Ð½ÐºÐ¸ Ð¿Ð¾ Ð·Ð°Ð¿ÑÐ¾ÑÑ Ð¸Ñ Ð¸Ð½Ð½Ð¾Ð²Ð°ÑÐ¸Ð¾Ð½Ð½ÑÐ¹ ÐºÐ»Ð°ÑÑÐµÑ Ð¼Ð¾ÑÐºÐ²Ñ">
            <a:extLst>
              <a:ext uri="{FF2B5EF4-FFF2-40B4-BE49-F238E27FC236}">
                <a16:creationId xmlns:a16="http://schemas.microsoft.com/office/drawing/2014/main" id="{3FA929C2-398C-48A3-AEBC-1940D9C58A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3843" y="1898378"/>
            <a:ext cx="3601978" cy="3601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5"/>
          <p:cNvSpPr/>
          <p:nvPr/>
        </p:nvSpPr>
        <p:spPr>
          <a:xfrm>
            <a:off x="466217" y="-45839"/>
            <a:ext cx="6408712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b="1" strike="noStrike" dirty="0">
                <a:solidFill>
                  <a:schemeClr val="lt1"/>
                </a:solidFill>
                <a:latin typeface="Arial Black" panose="020B0A04020102020204" pitchFamily="34" charset="0"/>
                <a:ea typeface="Open Sans"/>
                <a:cs typeface="Open Sans"/>
                <a:sym typeface="Open Sans"/>
              </a:rPr>
              <a:t>50 учеников – 50 «историй успеха»</a:t>
            </a:r>
            <a:endParaRPr sz="2400" b="1" strike="noStrike" dirty="0">
              <a:solidFill>
                <a:schemeClr val="lt1"/>
              </a:solidFill>
              <a:latin typeface="Arial Black" panose="020B0A04020102020204" pitchFamily="34" charset="0"/>
              <a:ea typeface="Open Sans"/>
              <a:cs typeface="Open Sans"/>
              <a:sym typeface="Open Sans"/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7EADACA3-0B78-4FEA-A119-2AE371044DC7}"/>
              </a:ext>
            </a:extLst>
          </p:cNvPr>
          <p:cNvSpPr/>
          <p:nvPr/>
        </p:nvSpPr>
        <p:spPr>
          <a:xfrm>
            <a:off x="358205" y="602233"/>
            <a:ext cx="6120680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023B5B"/>
                </a:solidFill>
                <a:latin typeface="Arial Black" panose="020B0A04020102020204" pitchFamily="34" charset="0"/>
                <a:ea typeface="Open Sans"/>
                <a:cs typeface="Open Sans"/>
              </a:rPr>
              <a:t>Ключевая задача Школы – </a:t>
            </a:r>
          </a:p>
          <a:p>
            <a:r>
              <a:rPr lang="ru-RU" sz="2400" b="1" dirty="0">
                <a:solidFill>
                  <a:srgbClr val="023B5B"/>
                </a:solidFill>
                <a:latin typeface="Arial Black" panose="020B0A04020102020204" pitchFamily="34" charset="0"/>
                <a:ea typeface="Open Sans"/>
                <a:cs typeface="Open Sans"/>
              </a:rPr>
              <a:t>сформировать </a:t>
            </a:r>
            <a:r>
              <a:rPr lang="ru-RU" sz="2400" b="1" u="sng" dirty="0">
                <a:solidFill>
                  <a:srgbClr val="023B5B"/>
                </a:solidFill>
                <a:latin typeface="Arial Black" panose="020B0A04020102020204" pitchFamily="34" charset="0"/>
                <a:ea typeface="Open Sans"/>
                <a:cs typeface="Open Sans"/>
              </a:rPr>
              <a:t>уверенные </a:t>
            </a:r>
          </a:p>
          <a:p>
            <a:r>
              <a:rPr lang="ru-RU" sz="2400" b="1" u="sng" dirty="0">
                <a:solidFill>
                  <a:srgbClr val="023B5B"/>
                </a:solidFill>
                <a:latin typeface="Arial Black" panose="020B0A04020102020204" pitchFamily="34" charset="0"/>
                <a:ea typeface="Open Sans"/>
                <a:cs typeface="Open Sans"/>
              </a:rPr>
              <a:t>надёжные</a:t>
            </a:r>
            <a:r>
              <a:rPr lang="ru-RU" sz="2400" b="1" dirty="0">
                <a:solidFill>
                  <a:srgbClr val="023B5B"/>
                </a:solidFill>
                <a:latin typeface="Arial Black" panose="020B0A04020102020204" pitchFamily="34" charset="0"/>
                <a:ea typeface="Open Sans"/>
                <a:cs typeface="Open Sans"/>
              </a:rPr>
              <a:t> знания, </a:t>
            </a:r>
          </a:p>
          <a:p>
            <a:r>
              <a:rPr lang="ru-RU" sz="2400" b="1" dirty="0">
                <a:solidFill>
                  <a:srgbClr val="023B5B"/>
                </a:solidFill>
                <a:latin typeface="Arial Black" panose="020B0A04020102020204" pitchFamily="34" charset="0"/>
                <a:ea typeface="Open Sans"/>
                <a:cs typeface="Open Sans"/>
              </a:rPr>
              <a:t>позволяющие </a:t>
            </a:r>
            <a:r>
              <a:rPr lang="ru-RU" sz="2400" b="1" u="sng" dirty="0">
                <a:solidFill>
                  <a:srgbClr val="023B5B"/>
                </a:solidFill>
                <a:latin typeface="Arial Black" panose="020B0A04020102020204" pitchFamily="34" charset="0"/>
                <a:ea typeface="Open Sans"/>
                <a:cs typeface="Open Sans"/>
              </a:rPr>
              <a:t>успешно</a:t>
            </a:r>
            <a:r>
              <a:rPr lang="ru-RU" sz="2400" b="1" dirty="0">
                <a:solidFill>
                  <a:srgbClr val="023B5B"/>
                </a:solidFill>
                <a:latin typeface="Arial Black" panose="020B0A04020102020204" pitchFamily="34" charset="0"/>
                <a:ea typeface="Open Sans"/>
                <a:cs typeface="Open Sans"/>
              </a:rPr>
              <a:t> пройти государственную итоговую аттестацию, </a:t>
            </a:r>
            <a:r>
              <a:rPr lang="ru-RU" sz="2400" b="1" u="sng" dirty="0">
                <a:solidFill>
                  <a:srgbClr val="023B5B"/>
                </a:solidFill>
                <a:latin typeface="Arial Black" panose="020B0A04020102020204" pitchFamily="34" charset="0"/>
                <a:ea typeface="Open Sans"/>
                <a:cs typeface="Open Sans"/>
              </a:rPr>
              <a:t>результативно</a:t>
            </a:r>
            <a:r>
              <a:rPr lang="ru-RU" sz="2400" b="1" dirty="0">
                <a:solidFill>
                  <a:srgbClr val="023B5B"/>
                </a:solidFill>
                <a:latin typeface="Arial Black" panose="020B0A04020102020204" pitchFamily="34" charset="0"/>
                <a:ea typeface="Open Sans"/>
                <a:cs typeface="Open Sans"/>
              </a:rPr>
              <a:t> принимать участие в олимпиадах, конкурсах проектов, предпрофессиональных конференциях и иных интеллектуальных соревнованиях  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7F1025F-3FBC-4A8A-8573-DD4EFCADD30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455" r="15186"/>
          <a:stretch/>
        </p:blipFill>
        <p:spPr>
          <a:xfrm>
            <a:off x="6334869" y="1143047"/>
            <a:ext cx="3600400" cy="3983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11629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F7536C3E-D58D-44E7-8AA1-C280CD5680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7315" y="415826"/>
            <a:ext cx="3051176" cy="2834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2" name="Google Shape;72;p15"/>
          <p:cNvSpPr/>
          <p:nvPr/>
        </p:nvSpPr>
        <p:spPr>
          <a:xfrm>
            <a:off x="286197" y="-45839"/>
            <a:ext cx="6588732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b="1" strike="noStrike" dirty="0">
                <a:solidFill>
                  <a:schemeClr val="lt1"/>
                </a:solidFill>
                <a:latin typeface="Arial Black" panose="020B0A04020102020204" pitchFamily="34" charset="0"/>
                <a:ea typeface="Open Sans"/>
                <a:cs typeface="Open Sans"/>
                <a:sym typeface="Open Sans"/>
              </a:rPr>
              <a:t>Цифровая школа для умного города</a:t>
            </a:r>
            <a:endParaRPr sz="2400" b="1" strike="noStrike" dirty="0">
              <a:solidFill>
                <a:schemeClr val="lt1"/>
              </a:solidFill>
              <a:latin typeface="Arial Black" panose="020B0A04020102020204" pitchFamily="34" charset="0"/>
              <a:ea typeface="Open Sans"/>
              <a:cs typeface="Open Sans"/>
              <a:sym typeface="Open Sans"/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7EADACA3-0B78-4FEA-A119-2AE371044DC7}"/>
              </a:ext>
            </a:extLst>
          </p:cNvPr>
          <p:cNvSpPr/>
          <p:nvPr/>
        </p:nvSpPr>
        <p:spPr>
          <a:xfrm>
            <a:off x="317201" y="677191"/>
            <a:ext cx="472152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chemeClr val="accent6">
                    <a:lumMod val="75000"/>
                  </a:schemeClr>
                </a:solidFill>
                <a:latin typeface="Arial Black" panose="020B0A04020102020204" pitchFamily="34" charset="0"/>
                <a:ea typeface="Open Sans"/>
                <a:cs typeface="Open Sans"/>
              </a:rPr>
              <a:t>Инновационный кластер Москвы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FCC28EC-0875-43C3-A0FF-09EFB749729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50493" y="2323552"/>
            <a:ext cx="5346695" cy="1021858"/>
          </a:xfrm>
          <a:prstGeom prst="rect">
            <a:avLst/>
          </a:prstGeom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70D48847-7BD9-4B0F-8F0C-4C085E20A77E}"/>
              </a:ext>
            </a:extLst>
          </p:cNvPr>
          <p:cNvSpPr/>
          <p:nvPr/>
        </p:nvSpPr>
        <p:spPr>
          <a:xfrm>
            <a:off x="3775967" y="1278437"/>
            <a:ext cx="388843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chemeClr val="bg2">
                    <a:lumMod val="60000"/>
                    <a:lumOff val="40000"/>
                  </a:schemeClr>
                </a:solidFill>
                <a:latin typeface="Arial Black" panose="020B0A04020102020204" pitchFamily="34" charset="0"/>
                <a:ea typeface="Open Sans"/>
                <a:cs typeface="Open Sans"/>
              </a:rPr>
              <a:t>Транспортный комплекс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C42AAFB8-F598-455E-912A-853C64BE84C5}"/>
              </a:ext>
            </a:extLst>
          </p:cNvPr>
          <p:cNvSpPr/>
          <p:nvPr/>
        </p:nvSpPr>
        <p:spPr>
          <a:xfrm>
            <a:off x="-289867" y="1709648"/>
            <a:ext cx="363378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023B5B"/>
                </a:solidFill>
                <a:latin typeface="Arial Black" panose="020B0A04020102020204" pitchFamily="34" charset="0"/>
                <a:ea typeface="Open Sans"/>
                <a:cs typeface="Open Sans"/>
              </a:rPr>
              <a:t>Жилищно-коммунальное хозяйство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62F6E833-EFB1-42B1-A4C8-1A65F067741F}"/>
              </a:ext>
            </a:extLst>
          </p:cNvPr>
          <p:cNvSpPr/>
          <p:nvPr/>
        </p:nvSpPr>
        <p:spPr>
          <a:xfrm>
            <a:off x="6262861" y="2424034"/>
            <a:ext cx="371341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chemeClr val="accent6">
                    <a:lumMod val="75000"/>
                  </a:schemeClr>
                </a:solidFill>
                <a:latin typeface="Arial Black" panose="020B0A04020102020204" pitchFamily="34" charset="0"/>
                <a:ea typeface="Open Sans"/>
                <a:cs typeface="Open Sans"/>
              </a:rPr>
              <a:t>Цифровое обеспечение социальной сферы</a:t>
            </a: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DD6E60A7-248A-4604-B22E-B5982422BAA2}"/>
              </a:ext>
            </a:extLst>
          </p:cNvPr>
          <p:cNvSpPr/>
          <p:nvPr/>
        </p:nvSpPr>
        <p:spPr>
          <a:xfrm>
            <a:off x="1375973" y="2955505"/>
            <a:ext cx="298571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chemeClr val="bg2">
                    <a:lumMod val="60000"/>
                    <a:lumOff val="40000"/>
                  </a:schemeClr>
                </a:solidFill>
                <a:latin typeface="Arial Black" panose="020B0A04020102020204" pitchFamily="34" charset="0"/>
                <a:ea typeface="Open Sans"/>
                <a:cs typeface="Open Sans"/>
              </a:rPr>
              <a:t>Дизайн городской среды</a:t>
            </a: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4543AD74-407C-46C9-8A59-44A999BD2EE0}"/>
              </a:ext>
            </a:extLst>
          </p:cNvPr>
          <p:cNvSpPr/>
          <p:nvPr/>
        </p:nvSpPr>
        <p:spPr>
          <a:xfrm>
            <a:off x="3454549" y="3646095"/>
            <a:ext cx="397109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023B5B"/>
                </a:solidFill>
                <a:latin typeface="Arial Black" panose="020B0A04020102020204" pitchFamily="34" charset="0"/>
                <a:ea typeface="Open Sans"/>
                <a:cs typeface="Open Sans"/>
              </a:rPr>
              <a:t>Связь и телекоммуникации</a:t>
            </a: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E660DFFE-C54A-482E-8BFE-9A6BA6A1CD65}"/>
              </a:ext>
            </a:extLst>
          </p:cNvPr>
          <p:cNvSpPr/>
          <p:nvPr/>
        </p:nvSpPr>
        <p:spPr>
          <a:xfrm>
            <a:off x="2222771" y="4566867"/>
            <a:ext cx="680213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chemeClr val="accent6">
                    <a:lumMod val="75000"/>
                  </a:schemeClr>
                </a:solidFill>
                <a:latin typeface="Arial Black" panose="020B0A04020102020204" pitchFamily="34" charset="0"/>
                <a:ea typeface="Open Sans"/>
                <a:cs typeface="Open Sans"/>
              </a:rPr>
              <a:t>Энергетика</a:t>
            </a: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F39E4D3C-CA1B-4C9C-B520-9684DA30BA3E}"/>
              </a:ext>
            </a:extLst>
          </p:cNvPr>
          <p:cNvSpPr/>
          <p:nvPr/>
        </p:nvSpPr>
        <p:spPr>
          <a:xfrm>
            <a:off x="5517427" y="4509161"/>
            <a:ext cx="381642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chemeClr val="bg2">
                    <a:lumMod val="60000"/>
                    <a:lumOff val="40000"/>
                  </a:schemeClr>
                </a:solidFill>
                <a:latin typeface="Arial Black" panose="020B0A04020102020204" pitchFamily="34" charset="0"/>
                <a:ea typeface="Open Sans"/>
                <a:cs typeface="Open Sans"/>
              </a:rPr>
              <a:t>Экология и ресурсосбережение</a:t>
            </a:r>
          </a:p>
        </p:txBody>
      </p:sp>
      <p:pic>
        <p:nvPicPr>
          <p:cNvPr id="2052" name="Picture 4">
            <a:extLst>
              <a:ext uri="{FF2B5EF4-FFF2-40B4-BE49-F238E27FC236}">
                <a16:creationId xmlns:a16="http://schemas.microsoft.com/office/drawing/2014/main" id="{EF5A9459-D397-4D02-A380-803C46C204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6606" y="3351561"/>
            <a:ext cx="2539716" cy="2539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07732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13E8082-47D8-4DF9-9B94-F143D6CD42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23644" y="591647"/>
            <a:ext cx="2453258" cy="2453258"/>
          </a:xfrm>
          <a:prstGeom prst="rect">
            <a:avLst/>
          </a:prstGeom>
        </p:spPr>
      </p:pic>
      <p:sp>
        <p:nvSpPr>
          <p:cNvPr id="72" name="Google Shape;72;p15"/>
          <p:cNvSpPr/>
          <p:nvPr/>
        </p:nvSpPr>
        <p:spPr>
          <a:xfrm>
            <a:off x="70173" y="-45839"/>
            <a:ext cx="6264696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b="1" strike="noStrike" dirty="0">
                <a:solidFill>
                  <a:schemeClr val="lt1"/>
                </a:solidFill>
                <a:latin typeface="Arial Black" panose="020B0A04020102020204" pitchFamily="34" charset="0"/>
                <a:ea typeface="Open Sans"/>
                <a:cs typeface="Open Sans"/>
                <a:sym typeface="Open Sans"/>
              </a:rPr>
              <a:t>Особенности обучения</a:t>
            </a:r>
            <a:endParaRPr sz="2400" b="1" strike="noStrike" dirty="0">
              <a:solidFill>
                <a:schemeClr val="lt1"/>
              </a:solidFill>
              <a:latin typeface="Arial Black" panose="020B0A04020102020204" pitchFamily="34" charset="0"/>
              <a:ea typeface="Open Sans"/>
              <a:cs typeface="Open Sans"/>
              <a:sym typeface="Open Sans"/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F3D8E188-9342-4D60-818F-BB4865EA529D}"/>
              </a:ext>
            </a:extLst>
          </p:cNvPr>
          <p:cNvSpPr/>
          <p:nvPr/>
        </p:nvSpPr>
        <p:spPr>
          <a:xfrm>
            <a:off x="1726357" y="4239431"/>
            <a:ext cx="662473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023B5B"/>
                </a:solidFill>
                <a:latin typeface="Arial Black" panose="020B0A04020102020204" pitchFamily="34" charset="0"/>
                <a:ea typeface="Open Sans"/>
                <a:cs typeface="Open Sans"/>
              </a:rPr>
              <a:t>Практика на крупнейших предприятиях технологической инфраструктуры мегаполиса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7FE800C8-2703-4075-8589-D72FEA53DD0B}"/>
              </a:ext>
            </a:extLst>
          </p:cNvPr>
          <p:cNvSpPr/>
          <p:nvPr/>
        </p:nvSpPr>
        <p:spPr>
          <a:xfrm>
            <a:off x="5830813" y="549863"/>
            <a:ext cx="4079247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chemeClr val="bg2">
                    <a:lumMod val="60000"/>
                    <a:lumOff val="40000"/>
                  </a:schemeClr>
                </a:solidFill>
                <a:latin typeface="Arial Black" panose="020B0A04020102020204" pitchFamily="34" charset="0"/>
                <a:ea typeface="Open Sans"/>
                <a:cs typeface="Open Sans"/>
              </a:rPr>
              <a:t>Партнерство с ГБУ </a:t>
            </a:r>
          </a:p>
          <a:p>
            <a:pPr algn="ctr"/>
            <a:r>
              <a:rPr lang="ru-RU" sz="2400" b="1" dirty="0">
                <a:solidFill>
                  <a:schemeClr val="bg2">
                    <a:lumMod val="60000"/>
                    <a:lumOff val="40000"/>
                  </a:schemeClr>
                </a:solidFill>
                <a:latin typeface="Arial Black" panose="020B0A04020102020204" pitchFamily="34" charset="0"/>
                <a:ea typeface="Open Sans"/>
                <a:cs typeface="Open Sans"/>
              </a:rPr>
              <a:t>«Малый бизнес Москвы» </a:t>
            </a:r>
          </a:p>
          <a:p>
            <a:pPr algn="ctr"/>
            <a:r>
              <a:rPr lang="ru-RU" sz="2400" b="1" dirty="0">
                <a:solidFill>
                  <a:schemeClr val="bg2">
                    <a:lumMod val="60000"/>
                    <a:lumOff val="40000"/>
                  </a:schemeClr>
                </a:solidFill>
                <a:latin typeface="Arial Black" panose="020B0A04020102020204" pitchFamily="34" charset="0"/>
                <a:ea typeface="Open Sans"/>
                <a:cs typeface="Open Sans"/>
              </a:rPr>
              <a:t>для обучения школьников</a:t>
            </a:r>
          </a:p>
          <a:p>
            <a:pPr algn="ctr"/>
            <a:r>
              <a:rPr lang="ru-RU" sz="2400" b="1" dirty="0">
                <a:solidFill>
                  <a:schemeClr val="bg2">
                    <a:lumMod val="60000"/>
                    <a:lumOff val="40000"/>
                  </a:schemeClr>
                </a:solidFill>
                <a:latin typeface="Arial Black" panose="020B0A04020102020204" pitchFamily="34" charset="0"/>
                <a:ea typeface="Open Sans"/>
                <a:cs typeface="Open Sans"/>
              </a:rPr>
              <a:t>технологиям ведения бизнеса в ИТ-сфере</a:t>
            </a:r>
          </a:p>
        </p:txBody>
      </p:sp>
      <p:pic>
        <p:nvPicPr>
          <p:cNvPr id="10" name="Picture 2" descr="https://mk-tel.ru/upload/iblock/19e/19eba9dd18b43a66835af2e7394002a3.png">
            <a:extLst>
              <a:ext uri="{FF2B5EF4-FFF2-40B4-BE49-F238E27FC236}">
                <a16:creationId xmlns:a16="http://schemas.microsoft.com/office/drawing/2014/main" id="{9F9CDB54-9A80-4857-B41F-0E17CDD918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8607" y="3447220"/>
            <a:ext cx="1431518" cy="711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http://inspector.pro/wp-content/uploads/2016/01/%D0%9C%D0%BE%D1%81%D1%8D%D0%BD%D0%B5%D1%80%D0%B3%D0%BE.jpg">
            <a:extLst>
              <a:ext uri="{FF2B5EF4-FFF2-40B4-BE49-F238E27FC236}">
                <a16:creationId xmlns:a16="http://schemas.microsoft.com/office/drawing/2014/main" id="{CFDD6E3F-0060-4777-B937-2895403CDC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0444" y="3485334"/>
            <a:ext cx="1435325" cy="599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https://pbs.twimg.com/media/DUJB7oQWsAE2SlV.png">
            <a:extLst>
              <a:ext uri="{FF2B5EF4-FFF2-40B4-BE49-F238E27FC236}">
                <a16:creationId xmlns:a16="http://schemas.microsoft.com/office/drawing/2014/main" id="{7E44FF3A-4E48-4FE1-9105-3C108002AC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4949" y="3461362"/>
            <a:ext cx="1716828" cy="6166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8" descr="https://pbs.twimg.com/media/DyjjSM7XcAAlDiN.png">
            <a:extLst>
              <a:ext uri="{FF2B5EF4-FFF2-40B4-BE49-F238E27FC236}">
                <a16:creationId xmlns:a16="http://schemas.microsoft.com/office/drawing/2014/main" id="{E9E67AD9-ECD5-447B-B4ED-6F4BE03BDB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493" y="4239511"/>
            <a:ext cx="1073492" cy="1052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2" descr="https://upload.wikimedia.org/wikipedia/commons/thumb/1/14/Moscow_Transport_logo.svg/800px-Moscow_Transport_logo.svg.png">
            <a:extLst>
              <a:ext uri="{FF2B5EF4-FFF2-40B4-BE49-F238E27FC236}">
                <a16:creationId xmlns:a16="http://schemas.microsoft.com/office/drawing/2014/main" id="{EABDE2EC-A68D-4583-8A34-815093D43C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5109" y="4363352"/>
            <a:ext cx="792088" cy="9524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ÐÐ°ÑÑÐ¸Ð½ÐºÐ¸ Ð¿Ð¾ Ð·Ð°Ð¿ÑÐ¾ÑÑ Ð¼Ð¸ÐºÑÐ¾Ð½">
            <a:extLst>
              <a:ext uri="{FF2B5EF4-FFF2-40B4-BE49-F238E27FC236}">
                <a16:creationId xmlns:a16="http://schemas.microsoft.com/office/drawing/2014/main" id="{A9129C06-7595-48A2-AEC9-C38A4BC6C6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0063" y="3179010"/>
            <a:ext cx="2508870" cy="1212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ÐÐ°ÑÑÐ¸Ð½ÐºÐ¸ Ð¿Ð¾ Ð·Ð°Ð¿ÑÐ¾ÑÑ ÑÐºÐ¾Ð»ÐºÐ¾Ð²Ð¾ ÑÐµÑÐ½Ð¾Ð¿Ð°ÑÐº Ð»Ð¾Ð³Ð¾ÑÐ¸Ð¿">
            <a:extLst>
              <a:ext uri="{FF2B5EF4-FFF2-40B4-BE49-F238E27FC236}">
                <a16:creationId xmlns:a16="http://schemas.microsoft.com/office/drawing/2014/main" id="{2F2687E6-8E95-48E7-941F-B32B0345EF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5756" y="3405606"/>
            <a:ext cx="711491" cy="711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ÐÐ Ð Ð¢Ð: ÑÐ°Ð´Ð¸Ð¾Ð»Ð¾ÐºÐ°ÑÐ¸Ñ, ÑÐµÑÐ½Ð¾Ð»Ð¾Ð³Ð¸Ð¸, Ð¸Ð½ÑÐ¾ÑÐ¼Ð°ÑÐ¸Ñ">
            <a:extLst>
              <a:ext uri="{FF2B5EF4-FFF2-40B4-BE49-F238E27FC236}">
                <a16:creationId xmlns:a16="http://schemas.microsoft.com/office/drawing/2014/main" id="{5D3D71F8-F134-4504-A6EE-CD8DF014A4F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941"/>
          <a:stretch/>
        </p:blipFill>
        <p:spPr bwMode="auto">
          <a:xfrm>
            <a:off x="232270" y="3470575"/>
            <a:ext cx="1182495" cy="523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B626EDA8-B09B-486D-9477-16D114344085}"/>
              </a:ext>
            </a:extLst>
          </p:cNvPr>
          <p:cNvSpPr/>
          <p:nvPr/>
        </p:nvSpPr>
        <p:spPr>
          <a:xfrm>
            <a:off x="0" y="979658"/>
            <a:ext cx="403061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chemeClr val="accent6"/>
                </a:solidFill>
                <a:latin typeface="Arial Black" panose="020B0A04020102020204" pitchFamily="34" charset="0"/>
                <a:ea typeface="Open Sans"/>
                <a:cs typeface="Open Sans"/>
              </a:rPr>
              <a:t>Развитие </a:t>
            </a:r>
          </a:p>
          <a:p>
            <a:pPr algn="ctr"/>
            <a:r>
              <a:rPr lang="ru-RU" sz="2400" b="1" dirty="0">
                <a:solidFill>
                  <a:schemeClr val="accent6"/>
                </a:solidFill>
                <a:latin typeface="Arial Black" panose="020B0A04020102020204" pitchFamily="34" charset="0"/>
                <a:ea typeface="Open Sans"/>
                <a:cs typeface="Open Sans"/>
              </a:rPr>
              <a:t>и поддержка проектов школьников (инкубатор стартапов)</a:t>
            </a:r>
          </a:p>
        </p:txBody>
      </p:sp>
    </p:spTree>
    <p:extLst>
      <p:ext uri="{BB962C8B-B14F-4D97-AF65-F5344CB8AC3E}">
        <p14:creationId xmlns:p14="http://schemas.microsoft.com/office/powerpoint/2010/main" val="31494299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90" name="Picture 18" descr="ÐÐ°ÑÑÐ¸Ð½ÐºÐ¸ Ð¿Ð¾ Ð·Ð°Ð¿ÑÐ¾ÑÑ Ð»Ð¾Ð³Ð¾ÑÐ¸Ð¿ Ð·Ð²ÐµÐ·Ð´Ð° Ð°ÑÑÑÐ¾Ð½Ð¾Ð¼Ð¸Ñ">
            <a:extLst>
              <a:ext uri="{FF2B5EF4-FFF2-40B4-BE49-F238E27FC236}">
                <a16:creationId xmlns:a16="http://schemas.microsoft.com/office/drawing/2014/main" id="{DE4363B3-705D-49C2-96CD-D4093FD15E8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20" t="9193" r="77077" b="65233"/>
          <a:stretch/>
        </p:blipFill>
        <p:spPr bwMode="auto">
          <a:xfrm>
            <a:off x="62674" y="415826"/>
            <a:ext cx="828839" cy="1217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ÐÐ¾ÑÐ¾Ð¶ÐµÐµ Ð¸Ð·Ð¾Ð±ÑÐ°Ð¶ÐµÐ½Ð¸Ðµ">
            <a:extLst>
              <a:ext uri="{FF2B5EF4-FFF2-40B4-BE49-F238E27FC236}">
                <a16:creationId xmlns:a16="http://schemas.microsoft.com/office/drawing/2014/main" id="{244FB773-9852-43D9-BC7B-25117A29D0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2541" y="802803"/>
            <a:ext cx="2133600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2" name="Google Shape;72;p15"/>
          <p:cNvSpPr/>
          <p:nvPr/>
        </p:nvSpPr>
        <p:spPr>
          <a:xfrm>
            <a:off x="70173" y="-45839"/>
            <a:ext cx="6264696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b="1" strike="noStrike" dirty="0">
                <a:solidFill>
                  <a:schemeClr val="lt1"/>
                </a:solidFill>
                <a:latin typeface="Arial Black" panose="020B0A04020102020204" pitchFamily="34" charset="0"/>
                <a:ea typeface="Open Sans"/>
                <a:cs typeface="Open Sans"/>
                <a:sym typeface="Open Sans"/>
              </a:rPr>
              <a:t>Особенности обучения</a:t>
            </a:r>
            <a:endParaRPr sz="2400" b="1" strike="noStrike" dirty="0">
              <a:solidFill>
                <a:schemeClr val="lt1"/>
              </a:solidFill>
              <a:latin typeface="Arial Black" panose="020B0A04020102020204" pitchFamily="34" charset="0"/>
              <a:ea typeface="Open Sans"/>
              <a:cs typeface="Open Sans"/>
              <a:sym typeface="Open Sans"/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35E23A16-0E1B-4386-8249-239A58983453}"/>
              </a:ext>
            </a:extLst>
          </p:cNvPr>
          <p:cNvSpPr/>
          <p:nvPr/>
        </p:nvSpPr>
        <p:spPr>
          <a:xfrm>
            <a:off x="403356" y="928305"/>
            <a:ext cx="3312368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chemeClr val="accent6"/>
                </a:solidFill>
                <a:latin typeface="Arial Black" panose="020B0A04020102020204" pitchFamily="34" charset="0"/>
                <a:ea typeface="Open Sans"/>
                <a:cs typeface="Open Sans"/>
              </a:rPr>
              <a:t>Индивидуальные траектории обучения для каждого ученика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8357654C-932A-4EE3-9B96-486E92669FB4}"/>
              </a:ext>
            </a:extLst>
          </p:cNvPr>
          <p:cNvSpPr/>
          <p:nvPr/>
        </p:nvSpPr>
        <p:spPr>
          <a:xfrm>
            <a:off x="5038725" y="678225"/>
            <a:ext cx="5038725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400" b="1" dirty="0">
                <a:solidFill>
                  <a:schemeClr val="bg2"/>
                </a:solidFill>
                <a:latin typeface="Arial Black" panose="020B0A04020102020204" pitchFamily="34" charset="0"/>
                <a:ea typeface="Open Sans"/>
                <a:cs typeface="Open Sans"/>
              </a:rPr>
              <a:t>Выполнение прикладных проектных работ в соответствии с открытыми запросами Агентства инноваций города Москвы (mosopenchallenge.ru)</a:t>
            </a:r>
          </a:p>
        </p:txBody>
      </p:sp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id="{FD607296-C2D2-4F03-A0CB-E07C96BF8DD2}"/>
              </a:ext>
            </a:extLst>
          </p:cNvPr>
          <p:cNvSpPr/>
          <p:nvPr/>
        </p:nvSpPr>
        <p:spPr>
          <a:xfrm>
            <a:off x="464200" y="2838054"/>
            <a:ext cx="396044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chemeClr val="bg2">
                    <a:lumMod val="60000"/>
                    <a:lumOff val="40000"/>
                  </a:schemeClr>
                </a:solidFill>
                <a:latin typeface="Arial Black" panose="020B0A04020102020204" pitchFamily="34" charset="0"/>
                <a:ea typeface="Open Sans"/>
                <a:cs typeface="Open Sans"/>
              </a:rPr>
              <a:t>Школьное научное общество совместно с научными организациями  </a:t>
            </a:r>
          </a:p>
        </p:txBody>
      </p:sp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id="{FAA93164-0C36-4EDC-BA58-BDBAAB64C6C0}"/>
              </a:ext>
            </a:extLst>
          </p:cNvPr>
          <p:cNvSpPr/>
          <p:nvPr/>
        </p:nvSpPr>
        <p:spPr>
          <a:xfrm>
            <a:off x="5830813" y="3050505"/>
            <a:ext cx="4126789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chemeClr val="accent6"/>
                </a:solidFill>
                <a:latin typeface="Arial Black" panose="020B0A04020102020204" pitchFamily="34" charset="0"/>
                <a:ea typeface="Open Sans"/>
                <a:cs typeface="Open Sans"/>
              </a:rPr>
              <a:t>Профессиональное обучение по </a:t>
            </a:r>
          </a:p>
          <a:p>
            <a:pPr algn="ctr"/>
            <a:r>
              <a:rPr lang="ru-RU" sz="2400" b="1" dirty="0">
                <a:solidFill>
                  <a:schemeClr val="accent6"/>
                </a:solidFill>
                <a:latin typeface="Arial Black" panose="020B0A04020102020204" pitchFamily="34" charset="0"/>
                <a:ea typeface="Open Sans"/>
                <a:cs typeface="Open Sans"/>
              </a:rPr>
              <a:t>IT-профессиям (в том числе </a:t>
            </a:r>
            <a:r>
              <a:rPr lang="ru-RU" sz="2400" b="1" dirty="0">
                <a:solidFill>
                  <a:schemeClr val="bg2">
                    <a:lumMod val="60000"/>
                    <a:lumOff val="40000"/>
                  </a:schemeClr>
                </a:solidFill>
                <a:latin typeface="Arial Black" panose="020B0A04020102020204" pitchFamily="34" charset="0"/>
                <a:ea typeface="Open Sans"/>
                <a:cs typeface="Open Sans"/>
              </a:rPr>
              <a:t>«Цифровой куратор» </a:t>
            </a:r>
            <a:r>
              <a:rPr lang="ru-RU" sz="2400" b="1" dirty="0">
                <a:solidFill>
                  <a:schemeClr val="accent6"/>
                </a:solidFill>
                <a:latin typeface="Arial Black" panose="020B0A04020102020204" pitchFamily="34" charset="0"/>
                <a:ea typeface="Open Sans"/>
                <a:cs typeface="Open Sans"/>
              </a:rPr>
              <a:t>в 2019</a:t>
            </a:r>
            <a:r>
              <a:rPr lang="en-US" sz="2400" b="1" dirty="0">
                <a:solidFill>
                  <a:schemeClr val="accent6"/>
                </a:solidFill>
                <a:latin typeface="Arial Black" panose="020B0A04020102020204" pitchFamily="34" charset="0"/>
                <a:ea typeface="Open Sans"/>
                <a:cs typeface="Open Sans"/>
              </a:rPr>
              <a:t>/</a:t>
            </a:r>
            <a:r>
              <a:rPr lang="ru-RU" sz="2400" b="1" dirty="0">
                <a:solidFill>
                  <a:schemeClr val="accent6"/>
                </a:solidFill>
                <a:latin typeface="Arial Black" panose="020B0A04020102020204" pitchFamily="34" charset="0"/>
                <a:ea typeface="Open Sans"/>
                <a:cs typeface="Open Sans"/>
              </a:rPr>
              <a:t>2020 учебном году)</a:t>
            </a:r>
          </a:p>
        </p:txBody>
      </p:sp>
      <p:pic>
        <p:nvPicPr>
          <p:cNvPr id="3084" name="Picture 12" descr="ÐÐ°ÑÑÐ¸Ð½ÐºÐ¸ Ð¿Ð¾ Ð·Ð°Ð¿ÑÐ¾ÑÑ Ð¼Ð¸Ð½Ð¸ÑÑÐµÑÑÑÐ²Ð¾ Ð½Ð°ÑÐºÐ¸ Ð¸ Ð²ÑÑÑÐµÐ³Ð¾ Ð¾Ð±ÑÐ°Ð·Ð¾Ð²Ð°Ð½Ð¸Ñ ÑÐ¾ÑÑÐ¸Ð¹ÑÐºÐ¾Ð¹ ÑÐµÐ´ÐµÑÐ°ÑÐ¸Ð¸">
            <a:extLst>
              <a:ext uri="{FF2B5EF4-FFF2-40B4-BE49-F238E27FC236}">
                <a16:creationId xmlns:a16="http://schemas.microsoft.com/office/drawing/2014/main" id="{BD1523E1-03ED-43F8-95F0-4B855D8948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727" y="4413884"/>
            <a:ext cx="1112981" cy="1112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8" name="Picture 16" descr="ÐÐ°ÑÑÐ¸Ð½ÐºÐ¸ Ð¿Ð¾ Ð·Ð°Ð¿ÑÐ¾ÑÑ ÑÐ°Ð½ Ð»Ð¾Ð³Ð¾ÑÐ¸Ð¿">
            <a:extLst>
              <a:ext uri="{FF2B5EF4-FFF2-40B4-BE49-F238E27FC236}">
                <a16:creationId xmlns:a16="http://schemas.microsoft.com/office/drawing/2014/main" id="{D045D719-B9DB-4084-A9C0-3A695891FB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7547" y="4342738"/>
            <a:ext cx="2368254" cy="1184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2" name="Picture 20" descr="ÐÐ°ÑÑÐ¸Ð½ÐºÐ¸ Ð¿Ð¾ Ð·Ð°Ð¿ÑÐ¾ÑÑ ÑÐ¾ÑÑÐ¸Ð¹ÑÐºÐ¾Ðµ Ð¾Ð±ÑÐµÑÑÐ²Ð¾ Ð·Ð½Ð°Ð½Ð¸Ðµ">
            <a:extLst>
              <a:ext uri="{FF2B5EF4-FFF2-40B4-BE49-F238E27FC236}">
                <a16:creationId xmlns:a16="http://schemas.microsoft.com/office/drawing/2014/main" id="{CAAACD94-ADBE-4CFC-B36B-612548F747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4824" y="4355290"/>
            <a:ext cx="2105025" cy="1171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0931855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6" name="Picture 6" descr="ÐÐ°ÑÑÐ¸Ð½ÐºÐ¸ Ð¿Ð¾ Ð·Ð°Ð¿ÑÐ¾ÑÑ Ð°ÑÐ»Ð°Ñ Ð¿ÑÐ¾ÑÐµÑÑÐ¸Ð¹ Ð±ÑÐ´ÑÑÐµÐ³Ð¾ Ð°ÑÐ¸ Ð»Ð¾Ð³Ð¾ÑÐ¸Ð¿">
            <a:extLst>
              <a:ext uri="{FF2B5EF4-FFF2-40B4-BE49-F238E27FC236}">
                <a16:creationId xmlns:a16="http://schemas.microsoft.com/office/drawing/2014/main" id="{306AEEB3-64E5-4F33-B2B6-CEEB44EF05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0973" y="2862486"/>
            <a:ext cx="2806477" cy="2806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2" name="Picture 12" descr="ÐÐ°ÑÑÐ¸Ð½ÐºÐ¸ Ð¿Ð¾ Ð·Ð°Ð¿ÑÐ¾ÑÑ ÐºÐ¾Ð½ÑÐµÑÐµÐ½ÑÐ¸Ñ Ð¸Ð½Ð¶ÐµÐ½ÐµÑÑ Ð±ÑÐ´ÑÑÐµÐ³Ð¾">
            <a:extLst>
              <a:ext uri="{FF2B5EF4-FFF2-40B4-BE49-F238E27FC236}">
                <a16:creationId xmlns:a16="http://schemas.microsoft.com/office/drawing/2014/main" id="{56C9BAC1-1E5C-4FB3-BE52-EC505F9CB90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48" t="3001" r="46175" b="68478"/>
          <a:stretch/>
        </p:blipFill>
        <p:spPr bwMode="auto">
          <a:xfrm>
            <a:off x="-458464" y="1057658"/>
            <a:ext cx="1908381" cy="1382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2" name="Google Shape;72;p15"/>
          <p:cNvSpPr/>
          <p:nvPr/>
        </p:nvSpPr>
        <p:spPr>
          <a:xfrm>
            <a:off x="70173" y="-45839"/>
            <a:ext cx="6264696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b="1" strike="noStrike" dirty="0">
                <a:solidFill>
                  <a:schemeClr val="lt1"/>
                </a:solidFill>
                <a:latin typeface="Arial Black" panose="020B0A04020102020204" pitchFamily="34" charset="0"/>
                <a:ea typeface="Open Sans"/>
                <a:cs typeface="Open Sans"/>
                <a:sym typeface="Open Sans"/>
              </a:rPr>
              <a:t>Особенности обучения</a:t>
            </a:r>
            <a:endParaRPr sz="2400" b="1" strike="noStrike" dirty="0">
              <a:solidFill>
                <a:schemeClr val="lt1"/>
              </a:solidFill>
              <a:latin typeface="Arial Black" panose="020B0A04020102020204" pitchFamily="34" charset="0"/>
              <a:ea typeface="Open Sans"/>
              <a:cs typeface="Open Sans"/>
              <a:sym typeface="Open Sans"/>
            </a:endParaRP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26E7823A-CA6E-43A5-92FF-84074D97E29A}"/>
              </a:ext>
            </a:extLst>
          </p:cNvPr>
          <p:cNvSpPr/>
          <p:nvPr/>
        </p:nvSpPr>
        <p:spPr>
          <a:xfrm>
            <a:off x="214189" y="601144"/>
            <a:ext cx="7344816" cy="48474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023B5B"/>
                </a:solidFill>
                <a:latin typeface="Arial Black" panose="020B0A04020102020204" pitchFamily="34" charset="0"/>
                <a:ea typeface="Open Sans"/>
                <a:cs typeface="Open Sans"/>
              </a:rPr>
              <a:t>Обучение в технопарках (разработка ПО, информационная безопасность, робототехника и др.)</a:t>
            </a:r>
          </a:p>
          <a:p>
            <a:pPr algn="ctr"/>
            <a:endParaRPr lang="ru-RU" sz="1500" b="1" dirty="0">
              <a:solidFill>
                <a:srgbClr val="023B5B"/>
              </a:solidFill>
              <a:latin typeface="Arial Black" panose="020B0A04020102020204" pitchFamily="34" charset="0"/>
              <a:ea typeface="Open Sans"/>
              <a:cs typeface="Open Sans"/>
            </a:endParaRPr>
          </a:p>
          <a:p>
            <a:pPr algn="ctr"/>
            <a:r>
              <a:rPr lang="ru-RU" sz="2400" b="1" dirty="0">
                <a:solidFill>
                  <a:srgbClr val="023B5B"/>
                </a:solidFill>
                <a:latin typeface="Arial Black" panose="020B0A04020102020204" pitchFamily="34" charset="0"/>
                <a:ea typeface="Open Sans"/>
                <a:cs typeface="Open Sans"/>
              </a:rPr>
              <a:t>Программы дополнительного образования от специалистов </a:t>
            </a:r>
          </a:p>
          <a:p>
            <a:pPr algn="ctr"/>
            <a:r>
              <a:rPr lang="ru-RU" sz="2400" b="1" dirty="0">
                <a:solidFill>
                  <a:srgbClr val="023B5B"/>
                </a:solidFill>
                <a:latin typeface="Arial Black" panose="020B0A04020102020204" pitchFamily="34" charset="0"/>
                <a:ea typeface="Open Sans"/>
                <a:cs typeface="Open Sans"/>
              </a:rPr>
              <a:t>IT-компаний и вузов-партнеров</a:t>
            </a:r>
          </a:p>
          <a:p>
            <a:endParaRPr lang="ru-RU" sz="1500" b="1" dirty="0">
              <a:solidFill>
                <a:srgbClr val="023B5B"/>
              </a:solidFill>
              <a:latin typeface="Arial Black" panose="020B0A04020102020204" pitchFamily="34" charset="0"/>
              <a:ea typeface="Open Sans"/>
              <a:cs typeface="Open Sans"/>
            </a:endParaRPr>
          </a:p>
          <a:p>
            <a:pPr algn="ctr"/>
            <a:r>
              <a:rPr lang="ru-RU" sz="2400" b="1" dirty="0">
                <a:solidFill>
                  <a:srgbClr val="023B5B"/>
                </a:solidFill>
                <a:latin typeface="Arial Black" panose="020B0A04020102020204" pitchFamily="34" charset="0"/>
                <a:ea typeface="Open Sans"/>
                <a:cs typeface="Open Sans"/>
              </a:rPr>
              <a:t>Участие в предпрофессиональном экзамене и конференциях, олимпиадах</a:t>
            </a:r>
          </a:p>
          <a:p>
            <a:endParaRPr lang="ru-RU" sz="1500" b="1" dirty="0">
              <a:solidFill>
                <a:srgbClr val="023B5B"/>
              </a:solidFill>
              <a:latin typeface="Arial Black" panose="020B0A04020102020204" pitchFamily="34" charset="0"/>
              <a:ea typeface="Open Sans"/>
              <a:cs typeface="Open Sans"/>
            </a:endParaRPr>
          </a:p>
          <a:p>
            <a:pPr algn="ctr"/>
            <a:r>
              <a:rPr lang="ru-RU" sz="2400" b="1" dirty="0">
                <a:solidFill>
                  <a:srgbClr val="023B5B"/>
                </a:solidFill>
                <a:latin typeface="Arial Black" panose="020B0A04020102020204" pitchFamily="34" charset="0"/>
                <a:ea typeface="Open Sans"/>
                <a:cs typeface="Open Sans"/>
              </a:rPr>
              <a:t>Практические формы аттестации для формирования портфолио обучающихся (проекты, хакатоны)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EEFF67D-CAE3-46C0-B311-18BA36BAFFE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1119" r="11119"/>
          <a:stretch/>
        </p:blipFill>
        <p:spPr>
          <a:xfrm>
            <a:off x="7521306" y="1624644"/>
            <a:ext cx="2455383" cy="1052524"/>
          </a:xfrm>
          <a:prstGeom prst="rect">
            <a:avLst/>
          </a:prstGeom>
        </p:spPr>
      </p:pic>
      <p:pic>
        <p:nvPicPr>
          <p:cNvPr id="5128" name="Picture 8">
            <a:extLst>
              <a:ext uri="{FF2B5EF4-FFF2-40B4-BE49-F238E27FC236}">
                <a16:creationId xmlns:a16="http://schemas.microsoft.com/office/drawing/2014/main" id="{AF98F35B-A55F-4CE5-85BC-C9CAC39A03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1160" y="449790"/>
            <a:ext cx="1216373" cy="1231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0" name="Picture 10" descr="ÐÐ°ÑÑÐ¸Ð½ÐºÐ¸ Ð¿Ð¾ Ð·Ð°Ð¿ÑÐ¾ÑÑ Ð°ÑÑÐ¾ÑÐ¸Ð°ÑÐ¸Ñ Ð³ÐµÑÐ¾ÐµÐ² ÑÐ¾ÑÑÐ¸Ð¸">
            <a:extLst>
              <a:ext uri="{FF2B5EF4-FFF2-40B4-BE49-F238E27FC236}">
                <a16:creationId xmlns:a16="http://schemas.microsoft.com/office/drawing/2014/main" id="{55A6E6B3-93EB-4DE1-BB24-206C7106E7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4166" y="210593"/>
            <a:ext cx="1733561" cy="1733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4" name="Picture 14" descr="ÐÐ°ÑÑÐ¸Ð½ÐºÐ¸ Ð¿Ð¾ Ð·Ð°Ð¿ÑÐ¾ÑÑ ÑÐºÐ¾Ð»ÑÐ½Ð°Ñ Ð»Ð¸Ð³Ð° ÑÐ¾ÑÐ½Ð°Ð½Ð¾">
            <a:extLst>
              <a:ext uri="{FF2B5EF4-FFF2-40B4-BE49-F238E27FC236}">
                <a16:creationId xmlns:a16="http://schemas.microsoft.com/office/drawing/2014/main" id="{015E82E6-DF5D-4F21-9FD2-4AA4BCAE3E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4361" y="2439933"/>
            <a:ext cx="3222328" cy="944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8662068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5"/>
          <p:cNvSpPr/>
          <p:nvPr/>
        </p:nvSpPr>
        <p:spPr>
          <a:xfrm>
            <a:off x="70173" y="-45839"/>
            <a:ext cx="6264696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b="1" strike="noStrike" dirty="0">
                <a:solidFill>
                  <a:schemeClr val="lt1"/>
                </a:solidFill>
                <a:latin typeface="Arial Black" panose="020B0A04020102020204" pitchFamily="34" charset="0"/>
                <a:ea typeface="Open Sans"/>
                <a:cs typeface="Open Sans"/>
                <a:sym typeface="Open Sans"/>
              </a:rPr>
              <a:t>Особенности обучения</a:t>
            </a:r>
            <a:endParaRPr sz="2400" b="1" strike="noStrike" dirty="0">
              <a:solidFill>
                <a:schemeClr val="lt1"/>
              </a:solidFill>
              <a:latin typeface="Arial Black" panose="020B0A04020102020204" pitchFamily="34" charset="0"/>
              <a:ea typeface="Open Sans"/>
              <a:cs typeface="Open Sans"/>
              <a:sym typeface="Open Sans"/>
            </a:endParaRP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26E7823A-CA6E-43A5-92FF-84074D97E29A}"/>
              </a:ext>
            </a:extLst>
          </p:cNvPr>
          <p:cNvSpPr/>
          <p:nvPr/>
        </p:nvSpPr>
        <p:spPr>
          <a:xfrm>
            <a:off x="2518445" y="818257"/>
            <a:ext cx="7344816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023B5B"/>
                </a:solidFill>
                <a:latin typeface="Arial Black" panose="020B0A04020102020204" pitchFamily="34" charset="0"/>
                <a:ea typeface="Open Sans"/>
                <a:cs typeface="Open Sans"/>
              </a:rPr>
              <a:t>Обучение в формате </a:t>
            </a:r>
            <a:r>
              <a:rPr lang="ru-RU" sz="2400" b="1" i="1" dirty="0">
                <a:solidFill>
                  <a:srgbClr val="023B5B"/>
                </a:solidFill>
                <a:latin typeface="Arial Black" panose="020B0A04020102020204" pitchFamily="34" charset="0"/>
                <a:ea typeface="Open Sans"/>
                <a:cs typeface="Open Sans"/>
              </a:rPr>
              <a:t>open space </a:t>
            </a:r>
            <a:r>
              <a:rPr lang="ru-RU" sz="2400" b="1" dirty="0">
                <a:solidFill>
                  <a:srgbClr val="023B5B"/>
                </a:solidFill>
                <a:latin typeface="Arial Black" panose="020B0A04020102020204" pitchFamily="34" charset="0"/>
                <a:ea typeface="Open Sans"/>
                <a:cs typeface="Open Sans"/>
              </a:rPr>
              <a:t>с использованием высокотехнологичного оборудования</a:t>
            </a:r>
          </a:p>
          <a:p>
            <a:pPr algn="ctr"/>
            <a:endParaRPr lang="ru-RU" sz="1200" b="1" dirty="0">
              <a:solidFill>
                <a:srgbClr val="023B5B"/>
              </a:solidFill>
              <a:latin typeface="Arial Black" panose="020B0A04020102020204" pitchFamily="34" charset="0"/>
              <a:ea typeface="Open Sans"/>
              <a:cs typeface="Open Sans"/>
            </a:endParaRPr>
          </a:p>
          <a:p>
            <a:pPr algn="ctr"/>
            <a:r>
              <a:rPr lang="ru-RU" sz="2400" b="1" dirty="0">
                <a:solidFill>
                  <a:schemeClr val="bg2">
                    <a:lumMod val="60000"/>
                    <a:lumOff val="40000"/>
                  </a:schemeClr>
                </a:solidFill>
                <a:latin typeface="Arial Black" panose="020B0A04020102020204" pitchFamily="34" charset="0"/>
                <a:ea typeface="Open Sans"/>
                <a:cs typeface="Open Sans"/>
              </a:rPr>
              <a:t>Цифровые домашние задания</a:t>
            </a:r>
          </a:p>
          <a:p>
            <a:pPr algn="ctr"/>
            <a:endParaRPr lang="ru-RU" sz="2400" b="1" dirty="0">
              <a:solidFill>
                <a:srgbClr val="023B5B"/>
              </a:solidFill>
              <a:latin typeface="Arial Black" panose="020B0A04020102020204" pitchFamily="34" charset="0"/>
              <a:ea typeface="Open Sans"/>
              <a:cs typeface="Open Sans"/>
            </a:endParaRPr>
          </a:p>
          <a:p>
            <a:pPr algn="ctr"/>
            <a:endParaRPr lang="ru-RU" sz="2400" b="1" dirty="0">
              <a:solidFill>
                <a:srgbClr val="023B5B"/>
              </a:solidFill>
              <a:latin typeface="Arial Black" panose="020B0A04020102020204" pitchFamily="34" charset="0"/>
              <a:ea typeface="Open Sans"/>
              <a:cs typeface="Open Sans"/>
            </a:endParaRPr>
          </a:p>
        </p:txBody>
      </p:sp>
      <p:pic>
        <p:nvPicPr>
          <p:cNvPr id="6146" name="Picture 2" descr="ÐÐ¾ÑÐ¾Ð¶ÐµÐµ Ð¸Ð·Ð¾Ð±ÑÐ°Ð¶ÐµÐ½Ð¸Ðµ">
            <a:extLst>
              <a:ext uri="{FF2B5EF4-FFF2-40B4-BE49-F238E27FC236}">
                <a16:creationId xmlns:a16="http://schemas.microsoft.com/office/drawing/2014/main" id="{729C4E7C-CB54-4FC8-AEB6-CF1CEAC857B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21" t="5210" r="55854" b="50000"/>
          <a:stretch/>
        </p:blipFill>
        <p:spPr bwMode="auto">
          <a:xfrm>
            <a:off x="214189" y="415826"/>
            <a:ext cx="2232248" cy="25391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ÐÐ¾ÑÐ¾Ð¶ÐµÐµ Ð¸Ð·Ð¾Ð±ÑÐ°Ð¶ÐµÐ½Ð¸Ðµ">
            <a:extLst>
              <a:ext uri="{FF2B5EF4-FFF2-40B4-BE49-F238E27FC236}">
                <a16:creationId xmlns:a16="http://schemas.microsoft.com/office/drawing/2014/main" id="{3EF271A1-5310-4A78-9781-E0B7B565805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13" t="50000" r="50836" b="7750"/>
          <a:stretch/>
        </p:blipFill>
        <p:spPr bwMode="auto">
          <a:xfrm>
            <a:off x="7054949" y="3256297"/>
            <a:ext cx="2880320" cy="2395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ÐÐ°ÑÑÐ¸Ð½ÐºÐ¸ Ð¿Ð¾ Ð·Ð°Ð¿ÑÐ¾ÑÑ Ð¼Ð¾ÑÐºÐ¾Ð²ÑÐºÐ°Ñ ÑÐ»ÐµÐºÑÑÐ¾Ð½Ð½Ð°Ñ ÑÐºÐ¾Ð»Ð° Ð»Ð¾Ð³Ð¾ÑÐ¸Ð¿">
            <a:extLst>
              <a:ext uri="{FF2B5EF4-FFF2-40B4-BE49-F238E27FC236}">
                <a16:creationId xmlns:a16="http://schemas.microsoft.com/office/drawing/2014/main" id="{4DD28064-921C-4BE8-8DF0-1F6102FFD26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118"/>
          <a:stretch/>
        </p:blipFill>
        <p:spPr bwMode="auto">
          <a:xfrm>
            <a:off x="8937957" y="1681695"/>
            <a:ext cx="959552" cy="953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407A1D02-A33F-45EB-A9EA-77BD33F6BE43}"/>
              </a:ext>
            </a:extLst>
          </p:cNvPr>
          <p:cNvSpPr/>
          <p:nvPr/>
        </p:nvSpPr>
        <p:spPr>
          <a:xfrm>
            <a:off x="-53309" y="2963665"/>
            <a:ext cx="3075811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chemeClr val="accent6"/>
                </a:solidFill>
                <a:latin typeface="Arial Black" panose="020B0A04020102020204" pitchFamily="34" charset="0"/>
                <a:ea typeface="Open Sans"/>
                <a:cs typeface="Open Sans"/>
              </a:rPr>
              <a:t>Сотрудничество с ведущими ВУЗами</a:t>
            </a:r>
          </a:p>
          <a:p>
            <a:pPr algn="ctr"/>
            <a:endParaRPr lang="ru-RU" sz="2400" b="1" dirty="0">
              <a:solidFill>
                <a:srgbClr val="023B5B"/>
              </a:solidFill>
              <a:latin typeface="Arial Black" panose="020B0A04020102020204" pitchFamily="34" charset="0"/>
              <a:ea typeface="Open Sans"/>
              <a:cs typeface="Open Sans"/>
            </a:endParaRPr>
          </a:p>
          <a:p>
            <a:pPr algn="ctr"/>
            <a:endParaRPr lang="ru-RU" sz="2400" b="1" dirty="0">
              <a:solidFill>
                <a:srgbClr val="023B5B"/>
              </a:solidFill>
              <a:latin typeface="Arial Black" panose="020B0A04020102020204" pitchFamily="34" charset="0"/>
              <a:ea typeface="Open Sans"/>
              <a:cs typeface="Open Sans"/>
            </a:endParaRPr>
          </a:p>
        </p:txBody>
      </p:sp>
      <p:pic>
        <p:nvPicPr>
          <p:cNvPr id="14" name="Picture 2" descr="https://iq2u.ru/university_images/avatar/2015/02/13/16/55/54de025b62063.png">
            <a:extLst>
              <a:ext uri="{FF2B5EF4-FFF2-40B4-BE49-F238E27FC236}">
                <a16:creationId xmlns:a16="http://schemas.microsoft.com/office/drawing/2014/main" id="{2727A64D-372D-47B3-A434-3FBC882F19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4711" y="3425852"/>
            <a:ext cx="837444" cy="988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http://2017.edcrunch.ru/img/partners/polytech.png?t=1522141716">
            <a:extLst>
              <a:ext uri="{FF2B5EF4-FFF2-40B4-BE49-F238E27FC236}">
                <a16:creationId xmlns:a16="http://schemas.microsoft.com/office/drawing/2014/main" id="{44563C5C-96FB-4985-8761-5CA4438349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969" y="4833531"/>
            <a:ext cx="2577802" cy="680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6" descr="https://www.mirea.ru/upload/medialibrary/80f/MIREA_Gerb_Colour.png">
            <a:extLst>
              <a:ext uri="{FF2B5EF4-FFF2-40B4-BE49-F238E27FC236}">
                <a16:creationId xmlns:a16="http://schemas.microsoft.com/office/drawing/2014/main" id="{60CAC13B-B34C-4A39-ABF8-DFE6A3B45D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5493" y="4505978"/>
            <a:ext cx="946715" cy="1046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8" descr="https://trgi.ru/wp-content/uploads/2018/02/rus.jpg">
            <a:extLst>
              <a:ext uri="{FF2B5EF4-FFF2-40B4-BE49-F238E27FC236}">
                <a16:creationId xmlns:a16="http://schemas.microsoft.com/office/drawing/2014/main" id="{A3636274-3374-46A3-910F-BE8F831F27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>
                        <a14:foregroundMark x1="29637" y1="42060" x2="29637" y2="42060"/>
                        <a14:foregroundMark x1="51243" y1="42060" x2="51243" y2="42060"/>
                        <a14:foregroundMark x1="64245" y1="45064" x2="64245" y2="45064"/>
                        <a14:foregroundMark x1="71319" y1="48069" x2="71319" y2="48069"/>
                      </a14:backgroundRemoval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648" y="3922644"/>
            <a:ext cx="2171435" cy="966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0" descr="https://static2.tgstat.com/public/images/channels/_0/98/98520e65025465dd76b3173150f2c65c.jpg">
            <a:extLst>
              <a:ext uri="{FF2B5EF4-FFF2-40B4-BE49-F238E27FC236}">
                <a16:creationId xmlns:a16="http://schemas.microsoft.com/office/drawing/2014/main" id="{F9CB5DEA-BF86-4023-9570-066ED61B64B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9754" b="68456" l="4698" r="94855">
                        <a14:foregroundMark x1="4698" y1="57271" x2="4698" y2="57271"/>
                        <a14:foregroundMark x1="14318" y1="54139" x2="14318" y2="54139"/>
                        <a14:foregroundMark x1="14765" y1="60179" x2="14765" y2="60179"/>
                        <a14:foregroundMark x1="85906" y1="33333" x2="85906" y2="33333"/>
                        <a14:foregroundMark x1="94855" y1="40268" x2="94855" y2="40268"/>
                        <a14:foregroundMark x1="73378" y1="32886" x2="73378" y2="32886"/>
                        <a14:foregroundMark x1="61745" y1="55257" x2="61745" y2="55257"/>
                        <a14:foregroundMark x1="53468" y1="58613" x2="53468" y2="58613"/>
                        <a14:foregroundMark x1="35794" y1="57494" x2="35794" y2="57494"/>
                        <a14:foregroundMark x1="30201" y1="57047" x2="30201" y2="57047"/>
                        <a14:foregroundMark x1="82550" y1="46085" x2="82550" y2="460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5102" b="26468"/>
          <a:stretch/>
        </p:blipFill>
        <p:spPr bwMode="auto">
          <a:xfrm>
            <a:off x="3133964" y="2607557"/>
            <a:ext cx="1858665" cy="900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ÐÐ°ÑÑÐ¸Ð½ÐºÐ¸ Ð¿Ð¾ Ð·Ð°Ð¿ÑÐ¾ÑÑ Ð³ÐµÑÐ± Ð²ÑÑ">
            <a:extLst>
              <a:ext uri="{FF2B5EF4-FFF2-40B4-BE49-F238E27FC236}">
                <a16:creationId xmlns:a16="http://schemas.microsoft.com/office/drawing/2014/main" id="{27D36964-4A27-4F97-82E8-D0FA03B62A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3769" y="3990677"/>
            <a:ext cx="1260949" cy="1219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ÐÐ°ÑÑÐ¸Ð½ÐºÐ¸ Ð¿Ð¾ Ð·Ð°Ð¿ÑÐ¾ÑÑ ÑÑÑ Ð»Ð¾Ð³Ð¾ÑÐ¸Ð¿">
            <a:extLst>
              <a:ext uri="{FF2B5EF4-FFF2-40B4-BE49-F238E27FC236}">
                <a16:creationId xmlns:a16="http://schemas.microsoft.com/office/drawing/2014/main" id="{3206D8A3-A4E7-41C0-B48A-6F845B3789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9880" y="3437234"/>
            <a:ext cx="792439" cy="1379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4" name="Picture 10" descr="ÐÐ°ÑÑÐ¸Ð½ÐºÐ¸ Ð¿Ð¾ Ð·Ð°Ð¿ÑÐ¾ÑÑ Ð¼Ð³Ñ Ð»Ð¾Ð³Ð¾ÑÐ¸Ð¿ Ð²ÐµÐºÑÐ¾Ñ">
            <a:extLst>
              <a:ext uri="{FF2B5EF4-FFF2-40B4-BE49-F238E27FC236}">
                <a16:creationId xmlns:a16="http://schemas.microsoft.com/office/drawing/2014/main" id="{A76D12D3-F513-4DA0-84B2-4BBAA9B27B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3807" y="3671677"/>
            <a:ext cx="981466" cy="968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6" name="Picture 12" descr="ÐÐ°ÑÑÐ¸Ð½ÐºÐ¸ Ð¿Ð¾ Ð·Ð°Ð¿ÑÐ¾ÑÑ Ð¼Ð³ÑÑ Ð»Ð¾Ð³Ð¾ÑÐ¸Ð¿ Ð²ÐµÐºÑÐ¾Ñ">
            <a:extLst>
              <a:ext uri="{FF2B5EF4-FFF2-40B4-BE49-F238E27FC236}">
                <a16:creationId xmlns:a16="http://schemas.microsoft.com/office/drawing/2014/main" id="{83C4E5B7-D483-4957-BAB5-972BA60505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4637" y="2627888"/>
            <a:ext cx="2133545" cy="952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8" name="Picture 14" descr="ÐÐ°ÑÑÐ¸Ð½ÐºÐ¸ Ð¿Ð¾ Ð·Ð°Ð¿ÑÐ¾ÑÑ Ð¼Ð¸ÑÑ Ð»Ð¾Ð³Ð¾ÑÐ¸Ð¿ Ð²ÐµÐºÑÐ¾Ñ">
            <a:extLst>
              <a:ext uri="{FF2B5EF4-FFF2-40B4-BE49-F238E27FC236}">
                <a16:creationId xmlns:a16="http://schemas.microsoft.com/office/drawing/2014/main" id="{55B7ECAF-CDDB-4723-85BA-EEE370B520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2860" y="3644469"/>
            <a:ext cx="968717" cy="968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60" name="Picture 16" descr="ÐÐ¾ÑÐ¾Ð¶ÐµÐµ Ð¸Ð·Ð¾Ð±ÑÐ°Ð¶ÐµÐ½Ð¸Ðµ">
            <a:extLst>
              <a:ext uri="{FF2B5EF4-FFF2-40B4-BE49-F238E27FC236}">
                <a16:creationId xmlns:a16="http://schemas.microsoft.com/office/drawing/2014/main" id="{9DCC62C0-F7C4-4B28-B20E-3242C54AA0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0047" y="4652414"/>
            <a:ext cx="923101" cy="900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62" name="Picture 18" descr="ÐÐ°ÑÑÐ¸Ð½ÐºÐ¸ Ð¿Ð¾ Ð·Ð°Ð¿ÑÐ¾ÑÑ ÑÐ¸Ð½ÑÐ½Ð¸Ð²ÐµÑÑÐ¸ÑÐµÑ Ð»Ð¾Ð³Ð¾ÑÐ¸Ð¿ Ð²ÐµÐºÑÐ¾Ñ">
            <a:extLst>
              <a:ext uri="{FF2B5EF4-FFF2-40B4-BE49-F238E27FC236}">
                <a16:creationId xmlns:a16="http://schemas.microsoft.com/office/drawing/2014/main" id="{85205325-3D7E-4029-97A2-2EADE17339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1426" y="4414037"/>
            <a:ext cx="2588621" cy="1459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599932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193</TotalTime>
  <Words>304</Words>
  <Application>Microsoft Office PowerPoint</Application>
  <PresentationFormat>Произвольный</PresentationFormat>
  <Paragraphs>57</Paragraphs>
  <Slides>10</Slides>
  <Notes>9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4" baseType="lpstr">
      <vt:lpstr>Arial Black</vt:lpstr>
      <vt:lpstr>Arial</vt:lpstr>
      <vt:lpstr>Times New Roman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Мария</dc:creator>
  <cp:lastModifiedBy>Иванов Сергей Алексеевич</cp:lastModifiedBy>
  <cp:revision>21</cp:revision>
  <dcterms:modified xsi:type="dcterms:W3CDTF">2019-08-25T23:10:39Z</dcterms:modified>
</cp:coreProperties>
</file>